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76" r:id="rId4"/>
    <p:sldId id="277" r:id="rId5"/>
    <p:sldId id="278" r:id="rId6"/>
    <p:sldId id="258" r:id="rId7"/>
    <p:sldId id="279" r:id="rId8"/>
    <p:sldId id="259" r:id="rId9"/>
    <p:sldId id="280" r:id="rId10"/>
    <p:sldId id="260" r:id="rId11"/>
    <p:sldId id="281" r:id="rId12"/>
    <p:sldId id="261" r:id="rId13"/>
    <p:sldId id="262" r:id="rId14"/>
    <p:sldId id="263" r:id="rId15"/>
    <p:sldId id="264" r:id="rId16"/>
    <p:sldId id="265" r:id="rId17"/>
    <p:sldId id="266" r:id="rId18"/>
    <p:sldId id="267" r:id="rId19"/>
    <p:sldId id="268" r:id="rId20"/>
    <p:sldId id="270" r:id="rId21"/>
    <p:sldId id="269" r:id="rId22"/>
    <p:sldId id="273" r:id="rId23"/>
    <p:sldId id="271" r:id="rId24"/>
    <p:sldId id="272" r:id="rId25"/>
    <p:sldId id="274" r:id="rId26"/>
    <p:sldId id="275" r:id="rId27"/>
    <p:sldId id="282" r:id="rId28"/>
    <p:sldId id="283"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59" autoAdjust="0"/>
  </p:normalViewPr>
  <p:slideViewPr>
    <p:cSldViewPr snapToGrid="0" showGuides="1">
      <p:cViewPr varScale="1">
        <p:scale>
          <a:sx n="98" d="100"/>
          <a:sy n="98" d="100"/>
        </p:scale>
        <p:origin x="18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B4884D-6A01-4F31-847B-F4F766FA1B95}" type="datetimeFigureOut">
              <a:rPr lang="en-US" smtClean="0"/>
              <a:t>7/30/2018</a:t>
            </a:fld>
            <a:endParaRPr 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95EE45-166D-47A7-BEC9-6C55BC61D87D}" type="slidenum">
              <a:rPr lang="en-US" smtClean="0"/>
              <a:t>‹#›</a:t>
            </a:fld>
            <a:endParaRPr lang="en-US"/>
          </a:p>
        </p:txBody>
      </p:sp>
    </p:spTree>
    <p:extLst>
      <p:ext uri="{BB962C8B-B14F-4D97-AF65-F5344CB8AC3E}">
        <p14:creationId xmlns:p14="http://schemas.microsoft.com/office/powerpoint/2010/main" val="207696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Today I will talk about a paper trying to eliminate site effects for fMRI data.</a:t>
            </a:r>
          </a:p>
        </p:txBody>
      </p:sp>
      <p:sp>
        <p:nvSpPr>
          <p:cNvPr id="4" name="灯片编号占位符 3"/>
          <p:cNvSpPr>
            <a:spLocks noGrp="1"/>
          </p:cNvSpPr>
          <p:nvPr>
            <p:ph type="sldNum" sz="quarter" idx="10"/>
          </p:nvPr>
        </p:nvSpPr>
        <p:spPr/>
        <p:txBody>
          <a:bodyPr/>
          <a:lstStyle/>
          <a:p>
            <a:fld id="{3795EE45-166D-47A7-BEC9-6C55BC61D87D}" type="slidenum">
              <a:rPr lang="en-US" smtClean="0"/>
              <a:t>1</a:t>
            </a:fld>
            <a:endParaRPr lang="en-US"/>
          </a:p>
        </p:txBody>
      </p:sp>
    </p:spTree>
    <p:extLst>
      <p:ext uri="{BB962C8B-B14F-4D97-AF65-F5344CB8AC3E}">
        <p14:creationId xmlns:p14="http://schemas.microsoft.com/office/powerpoint/2010/main" val="1342445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 3 parcellations they used are AAL, Power, and Gordon. For Power’s and Gordon’s parcellations, they removed some ROIs with poor signal quality, resulting in 203 ROIs and 307 ROIs respectively.</a:t>
            </a:r>
          </a:p>
        </p:txBody>
      </p:sp>
      <p:sp>
        <p:nvSpPr>
          <p:cNvPr id="4" name="灯片编号占位符 3"/>
          <p:cNvSpPr>
            <a:spLocks noGrp="1"/>
          </p:cNvSpPr>
          <p:nvPr>
            <p:ph type="sldNum" sz="quarter" idx="10"/>
          </p:nvPr>
        </p:nvSpPr>
        <p:spPr/>
        <p:txBody>
          <a:bodyPr/>
          <a:lstStyle/>
          <a:p>
            <a:fld id="{3795EE45-166D-47A7-BEC9-6C55BC61D87D}" type="slidenum">
              <a:rPr lang="en-US" smtClean="0"/>
              <a:t>10</a:t>
            </a:fld>
            <a:endParaRPr lang="en-US"/>
          </a:p>
        </p:txBody>
      </p:sp>
    </p:spTree>
    <p:extLst>
      <p:ext uri="{BB962C8B-B14F-4D97-AF65-F5344CB8AC3E}">
        <p14:creationId xmlns:p14="http://schemas.microsoft.com/office/powerpoint/2010/main" val="1708313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 methods to calculate functional connectivity are Pearson’s correlation and wavelet coherence. Basically, wavelets are some characteristics of a signal in time-frequency domain. and wavelet coherence captures how similar are the wavelets of two signals.</a:t>
            </a:r>
          </a:p>
        </p:txBody>
      </p:sp>
      <p:sp>
        <p:nvSpPr>
          <p:cNvPr id="4" name="灯片编号占位符 3"/>
          <p:cNvSpPr>
            <a:spLocks noGrp="1"/>
          </p:cNvSpPr>
          <p:nvPr>
            <p:ph type="sldNum" sz="quarter" idx="10"/>
          </p:nvPr>
        </p:nvSpPr>
        <p:spPr/>
        <p:txBody>
          <a:bodyPr/>
          <a:lstStyle/>
          <a:p>
            <a:fld id="{3795EE45-166D-47A7-BEC9-6C55BC61D87D}" type="slidenum">
              <a:rPr lang="en-US" smtClean="0"/>
              <a:t>11</a:t>
            </a:fld>
            <a:endParaRPr lang="en-US"/>
          </a:p>
        </p:txBody>
      </p:sp>
    </p:spTree>
    <p:extLst>
      <p:ext uri="{BB962C8B-B14F-4D97-AF65-F5344CB8AC3E}">
        <p14:creationId xmlns:p14="http://schemas.microsoft.com/office/powerpoint/2010/main" val="2074130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 model the site effects is a mixed-effect model. </a:t>
            </a:r>
            <a:r>
              <a:rPr lang="en-US" dirty="0" err="1"/>
              <a:t>i</a:t>
            </a:r>
            <a:r>
              <a:rPr lang="en-US" dirty="0"/>
              <a:t> denotes …, j denotes …, v denotes … </a:t>
            </a:r>
            <a:r>
              <a:rPr lang="en-US" dirty="0" err="1"/>
              <a:t>y_ijv</a:t>
            </a:r>
            <a:r>
              <a:rPr lang="en-US" dirty="0"/>
              <a:t> denotes … It is represented by a combination of 4 terms. The 1st term </a:t>
            </a:r>
            <a:r>
              <a:rPr lang="en-US" dirty="0" err="1"/>
              <a:t>alpha_v</a:t>
            </a:r>
            <a:r>
              <a:rPr lang="en-US" dirty="0"/>
              <a:t> is … The 2nd term is fixed effects design matrix X multiples with its coefficients beta. In this paper they included age, gender and disorder group are covariates. The 3rd term </a:t>
            </a:r>
            <a:r>
              <a:rPr lang="en-US" dirty="0" err="1"/>
              <a:t>gamma_iv</a:t>
            </a:r>
            <a:r>
              <a:rPr lang="en-US" dirty="0"/>
              <a:t> is the additive site effects. The last term is the residual epsilon times the multiplicative site effects gamma. And the residual epsilon is assumed to follow a normal distribution with mean 0 and variance sigma_v^2.</a:t>
            </a:r>
          </a:p>
        </p:txBody>
      </p:sp>
      <p:sp>
        <p:nvSpPr>
          <p:cNvPr id="4" name="灯片编号占位符 3"/>
          <p:cNvSpPr>
            <a:spLocks noGrp="1"/>
          </p:cNvSpPr>
          <p:nvPr>
            <p:ph type="sldNum" sz="quarter" idx="10"/>
          </p:nvPr>
        </p:nvSpPr>
        <p:spPr/>
        <p:txBody>
          <a:bodyPr/>
          <a:lstStyle/>
          <a:p>
            <a:fld id="{3795EE45-166D-47A7-BEC9-6C55BC61D87D}" type="slidenum">
              <a:rPr lang="en-US" smtClean="0"/>
              <a:t>13</a:t>
            </a:fld>
            <a:endParaRPr lang="en-US"/>
          </a:p>
        </p:txBody>
      </p:sp>
    </p:spTree>
    <p:extLst>
      <p:ext uri="{BB962C8B-B14F-4D97-AF65-F5344CB8AC3E}">
        <p14:creationId xmlns:p14="http://schemas.microsoft.com/office/powerpoint/2010/main" val="20266437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After all parameters in this model are estimated, the </a:t>
            </a:r>
            <a:r>
              <a:rPr lang="en-US" dirty="0" err="1"/>
              <a:t>ComBat</a:t>
            </a:r>
            <a:r>
              <a:rPr lang="en-US" dirty="0"/>
              <a:t> corrected FC is shown in the second equation. It is recovered by the average FC alpha, the fixed effects, and the residual. Both additive and multiplicative site effects are not included. </a:t>
            </a:r>
          </a:p>
        </p:txBody>
      </p:sp>
      <p:sp>
        <p:nvSpPr>
          <p:cNvPr id="4" name="灯片编号占位符 3"/>
          <p:cNvSpPr>
            <a:spLocks noGrp="1"/>
          </p:cNvSpPr>
          <p:nvPr>
            <p:ph type="sldNum" sz="quarter" idx="10"/>
          </p:nvPr>
        </p:nvSpPr>
        <p:spPr/>
        <p:txBody>
          <a:bodyPr/>
          <a:lstStyle/>
          <a:p>
            <a:fld id="{3795EE45-166D-47A7-BEC9-6C55BC61D87D}" type="slidenum">
              <a:rPr lang="en-US" smtClean="0"/>
              <a:t>14</a:t>
            </a:fld>
            <a:endParaRPr lang="en-US"/>
          </a:p>
        </p:txBody>
      </p:sp>
    </p:spTree>
    <p:extLst>
      <p:ext uri="{BB962C8B-B14F-4D97-AF65-F5344CB8AC3E}">
        <p14:creationId xmlns:p14="http://schemas.microsoft.com/office/powerpoint/2010/main" val="1440314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Then we need to see how to estimate the parameters in this model. The first step is to standardize the data. </a:t>
            </a:r>
          </a:p>
          <a:p>
            <a:r>
              <a:rPr lang="en-US" dirty="0"/>
              <a:t>First, delta is ignored, and they estimate </a:t>
            </a:r>
            <a:r>
              <a:rPr lang="en-US" dirty="0" err="1"/>
              <a:t>alpha^hat</a:t>
            </a:r>
            <a:r>
              <a:rPr lang="en-US" dirty="0"/>
              <a:t>, </a:t>
            </a:r>
            <a:r>
              <a:rPr lang="en-US" dirty="0" err="1"/>
              <a:t>beta^hat</a:t>
            </a:r>
            <a:r>
              <a:rPr lang="en-US" dirty="0"/>
              <a:t>, </a:t>
            </a:r>
            <a:r>
              <a:rPr lang="en-US" dirty="0" err="1"/>
              <a:t>gamma^hat</a:t>
            </a:r>
            <a:r>
              <a:rPr lang="en-US" dirty="0"/>
              <a:t> by least square method. </a:t>
            </a:r>
          </a:p>
          <a:p>
            <a:r>
              <a:rPr lang="en-US" dirty="0"/>
              <a:t>Then sigma is estimated by the variance of the residual from least square results. </a:t>
            </a:r>
          </a:p>
          <a:p>
            <a:r>
              <a:rPr lang="en-US" dirty="0"/>
              <a:t>Then the standardized data Z is to use the original data minus intercept and fixed effects divided by sigma. It follows a normal distribution with mean </a:t>
            </a:r>
            <a:r>
              <a:rPr lang="en-US" dirty="0" err="1"/>
              <a:t>gamma_iv</a:t>
            </a:r>
            <a:r>
              <a:rPr lang="en-US" dirty="0"/>
              <a:t> and variance delta_iv^2. Delta_iv^2 is estimated as the variance of </a:t>
            </a:r>
            <a:r>
              <a:rPr lang="en-US" dirty="0" err="1"/>
              <a:t>Z_ijv</a:t>
            </a:r>
            <a:r>
              <a:rPr lang="en-US" dirty="0"/>
              <a:t>.</a:t>
            </a:r>
          </a:p>
        </p:txBody>
      </p:sp>
      <p:sp>
        <p:nvSpPr>
          <p:cNvPr id="4" name="灯片编号占位符 3"/>
          <p:cNvSpPr>
            <a:spLocks noGrp="1"/>
          </p:cNvSpPr>
          <p:nvPr>
            <p:ph type="sldNum" sz="quarter" idx="10"/>
          </p:nvPr>
        </p:nvSpPr>
        <p:spPr/>
        <p:txBody>
          <a:bodyPr/>
          <a:lstStyle/>
          <a:p>
            <a:fld id="{3795EE45-166D-47A7-BEC9-6C55BC61D87D}" type="slidenum">
              <a:rPr lang="en-US" smtClean="0"/>
              <a:t>15</a:t>
            </a:fld>
            <a:endParaRPr lang="en-US"/>
          </a:p>
        </p:txBody>
      </p:sp>
    </p:spTree>
    <p:extLst>
      <p:ext uri="{BB962C8B-B14F-4D97-AF65-F5344CB8AC3E}">
        <p14:creationId xmlns:p14="http://schemas.microsoft.com/office/powerpoint/2010/main" val="442519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Step 2 is to estimated site-effect parameters from empirical Bayes method. </a:t>
            </a:r>
          </a:p>
          <a:p>
            <a:r>
              <a:rPr lang="en-US" dirty="0"/>
              <a:t>It is assumed that </a:t>
            </a:r>
            <a:r>
              <a:rPr lang="en-US" dirty="0" err="1"/>
              <a:t>gamma_iv</a:t>
            </a:r>
            <a:r>
              <a:rPr lang="en-US" dirty="0"/>
              <a:t> has a prior of normal distribution with mean </a:t>
            </a:r>
            <a:r>
              <a:rPr lang="en-US" dirty="0" err="1"/>
              <a:t>gamma_i</a:t>
            </a:r>
            <a:r>
              <a:rPr lang="en-US" dirty="0"/>
              <a:t> and variance </a:t>
            </a:r>
            <a:r>
              <a:rPr lang="en-US" dirty="0" err="1"/>
              <a:t>tau_i</a:t>
            </a:r>
            <a:r>
              <a:rPr lang="en-US" dirty="0"/>
              <a:t>. Similarly, </a:t>
            </a:r>
            <a:r>
              <a:rPr lang="en-US" dirty="0" err="1"/>
              <a:t>delta_iv</a:t>
            </a:r>
            <a:r>
              <a:rPr lang="en-US" dirty="0"/>
              <a:t> is assumed to have a prior of inverse Gamma distribution with parameters of </a:t>
            </a:r>
            <a:r>
              <a:rPr lang="en-US" dirty="0" err="1"/>
              <a:t>lambda_i</a:t>
            </a:r>
            <a:r>
              <a:rPr lang="en-US" dirty="0"/>
              <a:t> and </a:t>
            </a:r>
            <a:r>
              <a:rPr lang="en-US" dirty="0" err="1"/>
              <a:t>theta_i</a:t>
            </a:r>
            <a:r>
              <a:rPr lang="en-US" dirty="0"/>
              <a:t>.</a:t>
            </a:r>
          </a:p>
          <a:p>
            <a:r>
              <a:rPr lang="en-US" dirty="0"/>
              <a:t>They used “method of moments” to estimate \</a:t>
            </a:r>
            <a:r>
              <a:rPr lang="en-US" dirty="0" err="1"/>
              <a:t>gamma_i^bar</a:t>
            </a:r>
            <a:r>
              <a:rPr lang="en-US" dirty="0"/>
              <a:t>, \tau_i^2^bar, \</a:t>
            </a:r>
            <a:r>
              <a:rPr lang="en-US" dirty="0" err="1"/>
              <a:t>lambda_i^bar</a:t>
            </a:r>
            <a:r>
              <a:rPr lang="en-US" dirty="0"/>
              <a:t>, and \</a:t>
            </a:r>
            <a:r>
              <a:rPr lang="en-US" dirty="0" err="1"/>
              <a:t>theta_i^bar</a:t>
            </a:r>
            <a:r>
              <a:rPr lang="en-US" dirty="0"/>
              <a:t>. Basically is just to compute the mean or variance of the corresponding variable.</a:t>
            </a:r>
          </a:p>
          <a:p>
            <a:r>
              <a:rPr lang="en-US" dirty="0"/>
              <a:t>Then to compute the empirical Bayes estimates of \</a:t>
            </a:r>
            <a:r>
              <a:rPr lang="en-US" dirty="0" err="1"/>
              <a:t>gamma_iv</a:t>
            </a:r>
            <a:r>
              <a:rPr lang="en-US" dirty="0"/>
              <a:t>, they used the mean of posterior distribution of \</a:t>
            </a:r>
            <a:r>
              <a:rPr lang="en-US" dirty="0" err="1"/>
              <a:t>gamma_iv</a:t>
            </a:r>
            <a:r>
              <a:rPr lang="en-US" dirty="0"/>
              <a:t>. It is a weighted sum of prior \</a:t>
            </a:r>
            <a:r>
              <a:rPr lang="en-US" dirty="0" err="1"/>
              <a:t>gamma_i^bar</a:t>
            </a:r>
            <a:r>
              <a:rPr lang="en-US" dirty="0"/>
              <a:t>, and the estimated \</a:t>
            </a:r>
            <a:r>
              <a:rPr lang="en-US" dirty="0" err="1"/>
              <a:t>gamma_iv</a:t>
            </a:r>
            <a:r>
              <a:rPr lang="en-US" dirty="0"/>
              <a:t> from step1.</a:t>
            </a:r>
          </a:p>
          <a:p>
            <a:r>
              <a:rPr lang="en-US" dirty="0"/>
              <a:t>Similarly, using the parameters of the posterior distribution of \</a:t>
            </a:r>
            <a:r>
              <a:rPr lang="en-US" dirty="0" err="1"/>
              <a:t>delta_iv</a:t>
            </a:r>
            <a:r>
              <a:rPr lang="en-US" dirty="0"/>
              <a:t>, they obtained the empirical Bayes estimate of </a:t>
            </a:r>
            <a:r>
              <a:rPr lang="en-US" dirty="0" err="1"/>
              <a:t>delta_iv</a:t>
            </a:r>
            <a:r>
              <a:rPr lang="en-US" dirty="0"/>
              <a:t>. </a:t>
            </a:r>
          </a:p>
          <a:p>
            <a:r>
              <a:rPr lang="en-US" dirty="0"/>
              <a:t>Since the estimate of \</a:t>
            </a:r>
            <a:r>
              <a:rPr lang="en-US" dirty="0" err="1"/>
              <a:t>gamme_iv</a:t>
            </a:r>
            <a:r>
              <a:rPr lang="en-US" dirty="0"/>
              <a:t> needs \</a:t>
            </a:r>
            <a:r>
              <a:rPr lang="en-US" dirty="0" err="1"/>
              <a:t>delta_iv</a:t>
            </a:r>
            <a:r>
              <a:rPr lang="en-US" dirty="0"/>
              <a:t>, and the estimate of </a:t>
            </a:r>
            <a:r>
              <a:rPr lang="en-US" dirty="0" err="1"/>
              <a:t>delta_iv</a:t>
            </a:r>
            <a:r>
              <a:rPr lang="en-US" dirty="0"/>
              <a:t> needs \</a:t>
            </a:r>
            <a:r>
              <a:rPr lang="en-US" dirty="0" err="1"/>
              <a:t>gamma_iv</a:t>
            </a:r>
            <a:r>
              <a:rPr lang="en-US" dirty="0"/>
              <a:t>, they iteratively solved the problem.</a:t>
            </a:r>
          </a:p>
        </p:txBody>
      </p:sp>
      <p:sp>
        <p:nvSpPr>
          <p:cNvPr id="4" name="灯片编号占位符 3"/>
          <p:cNvSpPr>
            <a:spLocks noGrp="1"/>
          </p:cNvSpPr>
          <p:nvPr>
            <p:ph type="sldNum" sz="quarter" idx="10"/>
          </p:nvPr>
        </p:nvSpPr>
        <p:spPr/>
        <p:txBody>
          <a:bodyPr/>
          <a:lstStyle/>
          <a:p>
            <a:fld id="{3795EE45-166D-47A7-BEC9-6C55BC61D87D}" type="slidenum">
              <a:rPr lang="en-US" smtClean="0"/>
              <a:t>16</a:t>
            </a:fld>
            <a:endParaRPr lang="en-US"/>
          </a:p>
        </p:txBody>
      </p:sp>
    </p:spTree>
    <p:extLst>
      <p:ext uri="{BB962C8B-B14F-4D97-AF65-F5344CB8AC3E}">
        <p14:creationId xmlns:p14="http://schemas.microsoft.com/office/powerpoint/2010/main" val="1857142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To test if there is site difference in the data, they used Kruskal-Wallis test. It tests whether the data from different groups are from the same distribution. The assumption is that the distributions of all groups have the same shape. Look at the pictures here, on the left, we say the 3 </a:t>
            </a:r>
            <a:r>
              <a:rPr lang="en-US" dirty="0" err="1"/>
              <a:t>ditributions</a:t>
            </a:r>
            <a:r>
              <a:rPr lang="en-US" dirty="0"/>
              <a:t> have the same shape, but on the right side, they are not in the same shape.</a:t>
            </a:r>
          </a:p>
        </p:txBody>
      </p:sp>
      <p:sp>
        <p:nvSpPr>
          <p:cNvPr id="4" name="灯片编号占位符 3"/>
          <p:cNvSpPr>
            <a:spLocks noGrp="1"/>
          </p:cNvSpPr>
          <p:nvPr>
            <p:ph type="sldNum" sz="quarter" idx="10"/>
          </p:nvPr>
        </p:nvSpPr>
        <p:spPr/>
        <p:txBody>
          <a:bodyPr/>
          <a:lstStyle/>
          <a:p>
            <a:fld id="{3795EE45-166D-47A7-BEC9-6C55BC61D87D}" type="slidenum">
              <a:rPr lang="en-US" smtClean="0"/>
              <a:t>17</a:t>
            </a:fld>
            <a:endParaRPr lang="en-US"/>
          </a:p>
        </p:txBody>
      </p:sp>
    </p:spTree>
    <p:extLst>
      <p:ext uri="{BB962C8B-B14F-4D97-AF65-F5344CB8AC3E}">
        <p14:creationId xmlns:p14="http://schemas.microsoft.com/office/powerpoint/2010/main" val="4093639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For Kruskal-Wallis test, the first step is the rand all of your data. The second step is to compute the test statistics H. Basically H captures the differences of ranks across groups. And the p value is computed as the probability that a random variable following a chi-square distribution is greater than the test statistics.</a:t>
            </a:r>
          </a:p>
        </p:txBody>
      </p:sp>
      <p:sp>
        <p:nvSpPr>
          <p:cNvPr id="4" name="灯片编号占位符 3"/>
          <p:cNvSpPr>
            <a:spLocks noGrp="1"/>
          </p:cNvSpPr>
          <p:nvPr>
            <p:ph type="sldNum" sz="quarter" idx="10"/>
          </p:nvPr>
        </p:nvSpPr>
        <p:spPr/>
        <p:txBody>
          <a:bodyPr/>
          <a:lstStyle/>
          <a:p>
            <a:fld id="{3795EE45-166D-47A7-BEC9-6C55BC61D87D}" type="slidenum">
              <a:rPr lang="en-US" smtClean="0"/>
              <a:t>18</a:t>
            </a:fld>
            <a:endParaRPr lang="en-US"/>
          </a:p>
        </p:txBody>
      </p:sp>
    </p:spTree>
    <p:extLst>
      <p:ext uri="{BB962C8B-B14F-4D97-AF65-F5344CB8AC3E}">
        <p14:creationId xmlns:p14="http://schemas.microsoft.com/office/powerpoint/2010/main" val="2192108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To test the relationship between neuroimaging data and age, they used 4 network measures.</a:t>
            </a:r>
          </a:p>
          <a:p>
            <a:r>
              <a:rPr lang="en-US" dirty="0"/>
              <a:t>The first one is the default mode network connectivity. It is the summation of within DMN connectivity normalized by the number of ROIs in DMN.</a:t>
            </a:r>
          </a:p>
          <a:p>
            <a:r>
              <a:rPr lang="en-US" dirty="0"/>
              <a:t>The second one is the DMN nodal strength. It is computed by summing all strength of nodes in DMN. Strength of each node is the summation of all connectivity related to the current node.</a:t>
            </a:r>
          </a:p>
          <a:p>
            <a:r>
              <a:rPr lang="en-US" dirty="0"/>
              <a:t>DMN local efficiency is basically to first compute the local efficiency of one node and then sum over all nodes in DMN. The local efficiency of each node is computed as the summation of inverse shortest paths between two nodes that inside the neighboring of the current node.</a:t>
            </a:r>
          </a:p>
          <a:p>
            <a:r>
              <a:rPr lang="en-US" dirty="0"/>
              <a:t>Global efficiency is the summation of inverse shortest path between all possible pairs of nodes in the whole atlas.</a:t>
            </a:r>
          </a:p>
        </p:txBody>
      </p:sp>
      <p:sp>
        <p:nvSpPr>
          <p:cNvPr id="4" name="灯片编号占位符 3"/>
          <p:cNvSpPr>
            <a:spLocks noGrp="1"/>
          </p:cNvSpPr>
          <p:nvPr>
            <p:ph type="sldNum" sz="quarter" idx="10"/>
          </p:nvPr>
        </p:nvSpPr>
        <p:spPr/>
        <p:txBody>
          <a:bodyPr/>
          <a:lstStyle/>
          <a:p>
            <a:fld id="{3795EE45-166D-47A7-BEC9-6C55BC61D87D}" type="slidenum">
              <a:rPr lang="en-US" smtClean="0"/>
              <a:t>19</a:t>
            </a:fld>
            <a:endParaRPr lang="en-US"/>
          </a:p>
        </p:txBody>
      </p:sp>
    </p:spTree>
    <p:extLst>
      <p:ext uri="{BB962C8B-B14F-4D97-AF65-F5344CB8AC3E}">
        <p14:creationId xmlns:p14="http://schemas.microsoft.com/office/powerpoint/2010/main" val="1436166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Their first set of results showed that the FC differences across sites can be removed by </a:t>
            </a:r>
            <a:r>
              <a:rPr lang="en-US" dirty="0" err="1"/>
              <a:t>ComBat</a:t>
            </a:r>
            <a:r>
              <a:rPr lang="en-US" dirty="0"/>
              <a:t>.</a:t>
            </a:r>
          </a:p>
          <a:p>
            <a:r>
              <a:rPr lang="en-US" dirty="0"/>
              <a:t>This table is Table 2 from the paper. First column is the method to compute FC. Second column is the parcellation scheme. Third column is the number of ROIs in each parcellation. Forth column is the number of significant edges without </a:t>
            </a:r>
            <a:r>
              <a:rPr lang="en-US" dirty="0" err="1"/>
              <a:t>ComBat</a:t>
            </a:r>
            <a:r>
              <a:rPr lang="en-US" dirty="0"/>
              <a:t>. Fifth column is the number of significant edges after using </a:t>
            </a:r>
            <a:r>
              <a:rPr lang="en-US" dirty="0" err="1"/>
              <a:t>ComBat</a:t>
            </a:r>
            <a:r>
              <a:rPr lang="en-US" dirty="0"/>
              <a:t>.</a:t>
            </a:r>
          </a:p>
          <a:p>
            <a:r>
              <a:rPr lang="en-US" dirty="0"/>
              <a:t>Before …</a:t>
            </a:r>
          </a:p>
        </p:txBody>
      </p:sp>
      <p:sp>
        <p:nvSpPr>
          <p:cNvPr id="4" name="灯片编号占位符 3"/>
          <p:cNvSpPr>
            <a:spLocks noGrp="1"/>
          </p:cNvSpPr>
          <p:nvPr>
            <p:ph type="sldNum" sz="quarter" idx="10"/>
          </p:nvPr>
        </p:nvSpPr>
        <p:spPr/>
        <p:txBody>
          <a:bodyPr/>
          <a:lstStyle/>
          <a:p>
            <a:fld id="{3795EE45-166D-47A7-BEC9-6C55BC61D87D}" type="slidenum">
              <a:rPr lang="en-US" smtClean="0"/>
              <a:t>20</a:t>
            </a:fld>
            <a:endParaRPr lang="en-US"/>
          </a:p>
        </p:txBody>
      </p:sp>
    </p:spTree>
    <p:extLst>
      <p:ext uri="{BB962C8B-B14F-4D97-AF65-F5344CB8AC3E}">
        <p14:creationId xmlns:p14="http://schemas.microsoft.com/office/powerpoint/2010/main" val="2095358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Collecting data from multiple sites enables investigators to recruit more participants and hence can improve the statistical power. It is especially useful when the aim is to study some disease that happens rarely in the population, or trying to make the results generalized to diverse population.</a:t>
            </a:r>
          </a:p>
        </p:txBody>
      </p:sp>
      <p:sp>
        <p:nvSpPr>
          <p:cNvPr id="4" name="灯片编号占位符 3"/>
          <p:cNvSpPr>
            <a:spLocks noGrp="1"/>
          </p:cNvSpPr>
          <p:nvPr>
            <p:ph type="sldNum" sz="quarter" idx="10"/>
          </p:nvPr>
        </p:nvSpPr>
        <p:spPr/>
        <p:txBody>
          <a:bodyPr/>
          <a:lstStyle/>
          <a:p>
            <a:fld id="{3795EE45-166D-47A7-BEC9-6C55BC61D87D}" type="slidenum">
              <a:rPr lang="en-US" smtClean="0"/>
              <a:t>2</a:t>
            </a:fld>
            <a:endParaRPr lang="en-US"/>
          </a:p>
        </p:txBody>
      </p:sp>
    </p:spTree>
    <p:extLst>
      <p:ext uri="{BB962C8B-B14F-4D97-AF65-F5344CB8AC3E}">
        <p14:creationId xmlns:p14="http://schemas.microsoft.com/office/powerpoint/2010/main" val="305754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Figure 2 in this paper showed the distribution of FC values between two selected ROIs respectively from AAL and Power parcellations. For AAL, they selected …; for Power, they selected two ROIs from visual cortex.</a:t>
            </a:r>
          </a:p>
          <a:p>
            <a:r>
              <a:rPr lang="en-US" dirty="0"/>
              <a:t>Panel A is the results with Pearson’s correlation and AAL parcellation; panel B is with wavelet coherence and Power’s parcellation.</a:t>
            </a:r>
          </a:p>
          <a:p>
            <a:r>
              <a:rPr lang="en-US" dirty="0"/>
              <a:t>On the left show the results without </a:t>
            </a:r>
            <a:r>
              <a:rPr lang="en-US" dirty="0" err="1"/>
              <a:t>ComBat</a:t>
            </a:r>
            <a:r>
              <a:rPr lang="en-US" dirty="0"/>
              <a:t>, and the right hand side is the result with </a:t>
            </a:r>
            <a:r>
              <a:rPr lang="en-US" dirty="0" err="1"/>
              <a:t>ComBat</a:t>
            </a:r>
            <a:r>
              <a:rPr lang="en-US" dirty="0"/>
              <a:t>. Each bar corresponds to one site. y-axis is the FC values between the two ROIs. Red line is the median of the distribution.</a:t>
            </a:r>
          </a:p>
          <a:p>
            <a:r>
              <a:rPr lang="en-US" dirty="0"/>
              <a:t>Here we can see the medians of FC of the 4 sites were more different without </a:t>
            </a:r>
            <a:r>
              <a:rPr lang="en-US" dirty="0" err="1"/>
              <a:t>ComBat</a:t>
            </a:r>
            <a:r>
              <a:rPr lang="en-US" dirty="0"/>
              <a:t> than after using </a:t>
            </a:r>
            <a:r>
              <a:rPr lang="en-US" dirty="0" err="1"/>
              <a:t>ComBat</a:t>
            </a:r>
            <a:r>
              <a:rPr lang="en-US" dirty="0"/>
              <a:t>, especially for MGH site.</a:t>
            </a:r>
          </a:p>
          <a:p>
            <a:endParaRPr lang="en-US" dirty="0"/>
          </a:p>
        </p:txBody>
      </p:sp>
      <p:sp>
        <p:nvSpPr>
          <p:cNvPr id="4" name="灯片编号占位符 3"/>
          <p:cNvSpPr>
            <a:spLocks noGrp="1"/>
          </p:cNvSpPr>
          <p:nvPr>
            <p:ph type="sldNum" sz="quarter" idx="10"/>
          </p:nvPr>
        </p:nvSpPr>
        <p:spPr/>
        <p:txBody>
          <a:bodyPr/>
          <a:lstStyle/>
          <a:p>
            <a:fld id="{3795EE45-166D-47A7-BEC9-6C55BC61D87D}" type="slidenum">
              <a:rPr lang="en-US" smtClean="0"/>
              <a:t>21</a:t>
            </a:fld>
            <a:endParaRPr lang="en-US"/>
          </a:p>
        </p:txBody>
      </p:sp>
    </p:spTree>
    <p:extLst>
      <p:ext uri="{BB962C8B-B14F-4D97-AF65-F5344CB8AC3E}">
        <p14:creationId xmlns:p14="http://schemas.microsoft.com/office/powerpoint/2010/main" val="2217225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Figure 4A showed the distribution of DMN connectivity before and after </a:t>
            </a:r>
            <a:r>
              <a:rPr lang="en-US" dirty="0" err="1"/>
              <a:t>ComBat</a:t>
            </a:r>
            <a:r>
              <a:rPr lang="en-US" dirty="0"/>
              <a:t>. The first row is with wavelet coherence and Power’s parcellation, and the second row is with Pearson’s correlation and AAL parcellation. Left-hand-side is without </a:t>
            </a:r>
            <a:r>
              <a:rPr lang="en-US" dirty="0" err="1"/>
              <a:t>ComBat</a:t>
            </a:r>
            <a:r>
              <a:rPr lang="en-US" dirty="0"/>
              <a:t>, and right-hand-side is with </a:t>
            </a:r>
            <a:r>
              <a:rPr lang="en-US" dirty="0" err="1"/>
              <a:t>ComBat</a:t>
            </a:r>
            <a:r>
              <a:rPr lang="en-US" dirty="0"/>
              <a:t>. Each bar corresponds to one site. And y-axis means DMN connectivity. There was significant site differences before using </a:t>
            </a:r>
            <a:r>
              <a:rPr lang="en-US" dirty="0" err="1"/>
              <a:t>ComBat</a:t>
            </a:r>
            <a:r>
              <a:rPr lang="en-US" dirty="0"/>
              <a:t>, and they were removed after </a:t>
            </a:r>
            <a:r>
              <a:rPr lang="en-US" dirty="0" err="1"/>
              <a:t>ComBat</a:t>
            </a:r>
            <a:r>
              <a:rPr lang="en-US" dirty="0"/>
              <a:t>.</a:t>
            </a:r>
          </a:p>
        </p:txBody>
      </p:sp>
      <p:sp>
        <p:nvSpPr>
          <p:cNvPr id="4" name="灯片编号占位符 3"/>
          <p:cNvSpPr>
            <a:spLocks noGrp="1"/>
          </p:cNvSpPr>
          <p:nvPr>
            <p:ph type="sldNum" sz="quarter" idx="10"/>
          </p:nvPr>
        </p:nvSpPr>
        <p:spPr/>
        <p:txBody>
          <a:bodyPr/>
          <a:lstStyle/>
          <a:p>
            <a:fld id="{3795EE45-166D-47A7-BEC9-6C55BC61D87D}" type="slidenum">
              <a:rPr lang="en-US" smtClean="0"/>
              <a:t>22</a:t>
            </a:fld>
            <a:endParaRPr lang="en-US"/>
          </a:p>
        </p:txBody>
      </p:sp>
    </p:spTree>
    <p:extLst>
      <p:ext uri="{BB962C8B-B14F-4D97-AF65-F5344CB8AC3E}">
        <p14:creationId xmlns:p14="http://schemas.microsoft.com/office/powerpoint/2010/main" val="36708417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Figure 5A showed the negative log transformed p values of network measures. The more brighter color means the site effect is more significant. The left side is without </a:t>
            </a:r>
            <a:r>
              <a:rPr lang="en-US" dirty="0" err="1"/>
              <a:t>ComBat</a:t>
            </a:r>
            <a:r>
              <a:rPr lang="en-US" dirty="0"/>
              <a:t> and right side is after </a:t>
            </a:r>
            <a:r>
              <a:rPr lang="en-US" dirty="0" err="1"/>
              <a:t>ComBat</a:t>
            </a:r>
            <a:r>
              <a:rPr lang="en-US" dirty="0"/>
              <a:t>. The first and third matrices correspond to Pearson’s correlation, and the second and 4</a:t>
            </a:r>
            <a:r>
              <a:rPr lang="en-US" baseline="30000" dirty="0"/>
              <a:t>th</a:t>
            </a:r>
            <a:r>
              <a:rPr lang="en-US" dirty="0"/>
              <a:t> matrices correspond to wavelet coherence. Each column corresponds to one parcellation atlas. Each row corresponds to one network measure.</a:t>
            </a:r>
          </a:p>
          <a:p>
            <a:r>
              <a:rPr lang="en-US" dirty="0"/>
              <a:t>Without …</a:t>
            </a:r>
          </a:p>
        </p:txBody>
      </p:sp>
      <p:sp>
        <p:nvSpPr>
          <p:cNvPr id="4" name="灯片编号占位符 3"/>
          <p:cNvSpPr>
            <a:spLocks noGrp="1"/>
          </p:cNvSpPr>
          <p:nvPr>
            <p:ph type="sldNum" sz="quarter" idx="10"/>
          </p:nvPr>
        </p:nvSpPr>
        <p:spPr/>
        <p:txBody>
          <a:bodyPr/>
          <a:lstStyle/>
          <a:p>
            <a:fld id="{3795EE45-166D-47A7-BEC9-6C55BC61D87D}" type="slidenum">
              <a:rPr lang="en-US" smtClean="0"/>
              <a:t>23</a:t>
            </a:fld>
            <a:endParaRPr lang="en-US"/>
          </a:p>
        </p:txBody>
      </p:sp>
    </p:spTree>
    <p:extLst>
      <p:ext uri="{BB962C8B-B14F-4D97-AF65-F5344CB8AC3E}">
        <p14:creationId xmlns:p14="http://schemas.microsoft.com/office/powerpoint/2010/main" val="22728911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 second set of results in this paper showed that </a:t>
            </a:r>
            <a:r>
              <a:rPr lang="en-US" dirty="0" err="1"/>
              <a:t>ComBat</a:t>
            </a:r>
            <a:r>
              <a:rPr lang="en-US" dirty="0"/>
              <a:t> preserved, or even strengthened the correlation between age and network measures.</a:t>
            </a:r>
          </a:p>
          <a:p>
            <a:r>
              <a:rPr lang="en-US" dirty="0"/>
              <a:t>Figure 4B showed the scatter plot between age and DMN connectivity. First row corresponds to wavelet coherence </a:t>
            </a:r>
            <a:r>
              <a:rPr lang="en-US" altLang="zh-CN" dirty="0"/>
              <a:t>and Power’s parcellation; the second row corresponds to Pearson's correlation and AAL parcellation.</a:t>
            </a:r>
          </a:p>
          <a:p>
            <a:r>
              <a:rPr lang="en-US" dirty="0"/>
              <a:t>Comparing the r and p values, there is a more significant negative correlation between age and DMN connectivity after </a:t>
            </a:r>
            <a:r>
              <a:rPr lang="en-US" dirty="0" err="1"/>
              <a:t>ComBat</a:t>
            </a:r>
            <a:r>
              <a:rPr lang="en-US" dirty="0"/>
              <a:t>.</a:t>
            </a:r>
          </a:p>
          <a:p>
            <a:r>
              <a:rPr lang="en-US" dirty="0" err="1"/>
              <a:t>Vosually</a:t>
            </a:r>
            <a:r>
              <a:rPr lang="en-US" dirty="0"/>
              <a:t> check the plots, we can see there is a vertical shift of dots for particular groups. For example the light blue dots in the 1</a:t>
            </a:r>
            <a:r>
              <a:rPr lang="en-US" baseline="30000" dirty="0"/>
              <a:t>st</a:t>
            </a:r>
            <a:r>
              <a:rPr lang="en-US" dirty="0"/>
              <a:t> row.</a:t>
            </a:r>
          </a:p>
        </p:txBody>
      </p:sp>
      <p:sp>
        <p:nvSpPr>
          <p:cNvPr id="4" name="灯片编号占位符 3"/>
          <p:cNvSpPr>
            <a:spLocks noGrp="1"/>
          </p:cNvSpPr>
          <p:nvPr>
            <p:ph type="sldNum" sz="quarter" idx="10"/>
          </p:nvPr>
        </p:nvSpPr>
        <p:spPr/>
        <p:txBody>
          <a:bodyPr/>
          <a:lstStyle/>
          <a:p>
            <a:fld id="{3795EE45-166D-47A7-BEC9-6C55BC61D87D}" type="slidenum">
              <a:rPr lang="en-US" smtClean="0"/>
              <a:t>24</a:t>
            </a:fld>
            <a:endParaRPr lang="en-US"/>
          </a:p>
        </p:txBody>
      </p:sp>
    </p:spTree>
    <p:extLst>
      <p:ext uri="{BB962C8B-B14F-4D97-AF65-F5344CB8AC3E}">
        <p14:creationId xmlns:p14="http://schemas.microsoft.com/office/powerpoint/2010/main" val="7410727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Figure 5B showed the correlation between age and network measures before and after </a:t>
            </a:r>
            <a:r>
              <a:rPr lang="en-US" dirty="0" err="1"/>
              <a:t>ComBat</a:t>
            </a:r>
            <a:r>
              <a:rPr lang="en-US" dirty="0"/>
              <a:t>. More blue color means the negative correlation is stronger.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Same as Figure 5A, The left side is without </a:t>
            </a:r>
            <a:r>
              <a:rPr lang="en-US" dirty="0" err="1"/>
              <a:t>ComBat</a:t>
            </a:r>
            <a:r>
              <a:rPr lang="en-US" dirty="0"/>
              <a:t> and right side is after </a:t>
            </a:r>
            <a:r>
              <a:rPr lang="en-US" dirty="0" err="1"/>
              <a:t>ComBat</a:t>
            </a:r>
            <a:r>
              <a:rPr lang="en-US" dirty="0"/>
              <a:t>. The first and third matrices correspond to Pearson’s correlation, and the second and 4</a:t>
            </a:r>
            <a:r>
              <a:rPr lang="en-US" baseline="30000" dirty="0"/>
              <a:t>th</a:t>
            </a:r>
            <a:r>
              <a:rPr lang="en-US" dirty="0"/>
              <a:t> matrices correspond to wavelet coherence. Each column corresponds to one parcellation atlas. Each row corresponds to one network measure.</a:t>
            </a:r>
          </a:p>
          <a:p>
            <a:r>
              <a:rPr lang="en-US" dirty="0"/>
              <a:t>Compared to Pearson’s correlation, when using wavelet coherence, there are more significant negative correlations.</a:t>
            </a:r>
          </a:p>
          <a:p>
            <a:r>
              <a:rPr lang="en-US" dirty="0"/>
              <a:t>And compared to Power and Gordon, using AAL parcellation leads to less significant correlation between age and network measures.</a:t>
            </a:r>
          </a:p>
          <a:p>
            <a:endParaRPr lang="en-US" dirty="0"/>
          </a:p>
        </p:txBody>
      </p:sp>
      <p:sp>
        <p:nvSpPr>
          <p:cNvPr id="4" name="灯片编号占位符 3"/>
          <p:cNvSpPr>
            <a:spLocks noGrp="1"/>
          </p:cNvSpPr>
          <p:nvPr>
            <p:ph type="sldNum" sz="quarter" idx="10"/>
          </p:nvPr>
        </p:nvSpPr>
        <p:spPr/>
        <p:txBody>
          <a:bodyPr/>
          <a:lstStyle/>
          <a:p>
            <a:fld id="{3795EE45-166D-47A7-BEC9-6C55BC61D87D}" type="slidenum">
              <a:rPr lang="en-US" smtClean="0"/>
              <a:t>25</a:t>
            </a:fld>
            <a:endParaRPr lang="en-US"/>
          </a:p>
        </p:txBody>
      </p:sp>
    </p:spTree>
    <p:extLst>
      <p:ext uri="{BB962C8B-B14F-4D97-AF65-F5344CB8AC3E}">
        <p14:creationId xmlns:p14="http://schemas.microsoft.com/office/powerpoint/2010/main" val="1317048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To sum up, the method </a:t>
            </a:r>
            <a:r>
              <a:rPr lang="en-US" dirty="0" err="1"/>
              <a:t>ComBat</a:t>
            </a:r>
            <a:r>
              <a:rPr lang="en-US" dirty="0"/>
              <a:t> removed the site effects reside in functional connectivity and FC-based network measures.</a:t>
            </a:r>
          </a:p>
          <a:p>
            <a:r>
              <a:rPr lang="en-US" dirty="0"/>
              <a:t>Meanwhile, it also strengthened the negative correlation between age and network measures.</a:t>
            </a:r>
          </a:p>
        </p:txBody>
      </p:sp>
      <p:sp>
        <p:nvSpPr>
          <p:cNvPr id="4" name="灯片编号占位符 3"/>
          <p:cNvSpPr>
            <a:spLocks noGrp="1"/>
          </p:cNvSpPr>
          <p:nvPr>
            <p:ph type="sldNum" sz="quarter" idx="10"/>
          </p:nvPr>
        </p:nvSpPr>
        <p:spPr/>
        <p:txBody>
          <a:bodyPr/>
          <a:lstStyle/>
          <a:p>
            <a:fld id="{3795EE45-166D-47A7-BEC9-6C55BC61D87D}" type="slidenum">
              <a:rPr lang="en-US" smtClean="0"/>
              <a:t>26</a:t>
            </a:fld>
            <a:endParaRPr lang="en-US"/>
          </a:p>
        </p:txBody>
      </p:sp>
    </p:spTree>
    <p:extLst>
      <p:ext uri="{BB962C8B-B14F-4D97-AF65-F5344CB8AC3E}">
        <p14:creationId xmlns:p14="http://schemas.microsoft.com/office/powerpoint/2010/main" val="1361707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They think wavelet coherence is better than Pearson’s correlation to compute functional connectivity for two reasons. First, there is less site effects detected before </a:t>
            </a:r>
            <a:r>
              <a:rPr lang="en-US" dirty="0" err="1"/>
              <a:t>ComBat</a:t>
            </a:r>
            <a:r>
              <a:rPr lang="en-US" dirty="0"/>
              <a:t> when using wavelet coherence. Second, there are more significant negative correlations between age and network measures.</a:t>
            </a:r>
          </a:p>
          <a:p>
            <a:endParaRPr lang="en-US" dirty="0"/>
          </a:p>
        </p:txBody>
      </p:sp>
      <p:sp>
        <p:nvSpPr>
          <p:cNvPr id="4" name="灯片编号占位符 3"/>
          <p:cNvSpPr>
            <a:spLocks noGrp="1"/>
          </p:cNvSpPr>
          <p:nvPr>
            <p:ph type="sldNum" sz="quarter" idx="10"/>
          </p:nvPr>
        </p:nvSpPr>
        <p:spPr/>
        <p:txBody>
          <a:bodyPr/>
          <a:lstStyle/>
          <a:p>
            <a:fld id="{3795EE45-166D-47A7-BEC9-6C55BC61D87D}" type="slidenum">
              <a:rPr lang="en-US" smtClean="0"/>
              <a:t>27</a:t>
            </a:fld>
            <a:endParaRPr lang="en-US"/>
          </a:p>
        </p:txBody>
      </p:sp>
    </p:spTree>
    <p:extLst>
      <p:ext uri="{BB962C8B-B14F-4D97-AF65-F5344CB8AC3E}">
        <p14:creationId xmlns:p14="http://schemas.microsoft.com/office/powerpoint/2010/main" val="35696600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Functional parcellations outperformed AAL parcellation. More site effects were detected when using AAL parcellation. Meanwhile, AAL-based network measures is less sensitive to biological variability. But I think this conclusion is not fully correct. It could be due to anatomical-functional variability or misalignment. But biological variability is a very “broad” word.</a:t>
            </a:r>
          </a:p>
        </p:txBody>
      </p:sp>
      <p:sp>
        <p:nvSpPr>
          <p:cNvPr id="4" name="灯片编号占位符 3"/>
          <p:cNvSpPr>
            <a:spLocks noGrp="1"/>
          </p:cNvSpPr>
          <p:nvPr>
            <p:ph type="sldNum" sz="quarter" idx="10"/>
          </p:nvPr>
        </p:nvSpPr>
        <p:spPr/>
        <p:txBody>
          <a:bodyPr/>
          <a:lstStyle/>
          <a:p>
            <a:fld id="{3795EE45-166D-47A7-BEC9-6C55BC61D87D}" type="slidenum">
              <a:rPr lang="en-US" smtClean="0"/>
              <a:t>28</a:t>
            </a:fld>
            <a:endParaRPr lang="en-US"/>
          </a:p>
        </p:txBody>
      </p:sp>
    </p:spTree>
    <p:extLst>
      <p:ext uri="{BB962C8B-B14F-4D97-AF65-F5344CB8AC3E}">
        <p14:creationId xmlns:p14="http://schemas.microsoft.com/office/powerpoint/2010/main" val="35199638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And I think there are more analyses could be done, for example, how about the ability to predict other phenotypes from fMRI data after </a:t>
            </a:r>
            <a:r>
              <a:rPr lang="en-US" dirty="0" err="1"/>
              <a:t>ComBat</a:t>
            </a:r>
            <a:r>
              <a:rPr lang="en-US" dirty="0"/>
              <a:t>? And what if the data sets were </a:t>
            </a:r>
            <a:r>
              <a:rPr lang="en-US"/>
              <a:t>not harmonized?</a:t>
            </a:r>
            <a:endParaRPr lang="en-US" dirty="0"/>
          </a:p>
        </p:txBody>
      </p:sp>
      <p:sp>
        <p:nvSpPr>
          <p:cNvPr id="4" name="灯片编号占位符 3"/>
          <p:cNvSpPr>
            <a:spLocks noGrp="1"/>
          </p:cNvSpPr>
          <p:nvPr>
            <p:ph type="sldNum" sz="quarter" idx="10"/>
          </p:nvPr>
        </p:nvSpPr>
        <p:spPr/>
        <p:txBody>
          <a:bodyPr/>
          <a:lstStyle/>
          <a:p>
            <a:fld id="{3795EE45-166D-47A7-BEC9-6C55BC61D87D}" type="slidenum">
              <a:rPr lang="en-US" smtClean="0"/>
              <a:t>29</a:t>
            </a:fld>
            <a:endParaRPr lang="en-US"/>
          </a:p>
        </p:txBody>
      </p:sp>
    </p:spTree>
    <p:extLst>
      <p:ext uri="{BB962C8B-B14F-4D97-AF65-F5344CB8AC3E}">
        <p14:creationId xmlns:p14="http://schemas.microsoft.com/office/powerpoint/2010/main" val="2847196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But it can also lead to a problem that data from difference site may not be comparable. Some non-biological variability related to scanners or sites can be introduced into the data.</a:t>
            </a:r>
          </a:p>
        </p:txBody>
      </p:sp>
      <p:sp>
        <p:nvSpPr>
          <p:cNvPr id="4" name="灯片编号占位符 3"/>
          <p:cNvSpPr>
            <a:spLocks noGrp="1"/>
          </p:cNvSpPr>
          <p:nvPr>
            <p:ph type="sldNum" sz="quarter" idx="10"/>
          </p:nvPr>
        </p:nvSpPr>
        <p:spPr/>
        <p:txBody>
          <a:bodyPr/>
          <a:lstStyle/>
          <a:p>
            <a:fld id="{3795EE45-166D-47A7-BEC9-6C55BC61D87D}" type="slidenum">
              <a:rPr lang="en-US" smtClean="0"/>
              <a:t>3</a:t>
            </a:fld>
            <a:endParaRPr lang="en-US"/>
          </a:p>
        </p:txBody>
      </p:sp>
    </p:spTree>
    <p:extLst>
      <p:ext uri="{BB962C8B-B14F-4D97-AF65-F5344CB8AC3E}">
        <p14:creationId xmlns:p14="http://schemas.microsoft.com/office/powerpoint/2010/main" val="153509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And this non-biological variability cannot be completely eliminated even if </a:t>
            </a:r>
            <a:r>
              <a:rPr lang="en-US" altLang="zh-CN" dirty="0"/>
              <a:t>the acquisition parameters are harmonized in prior.</a:t>
            </a:r>
            <a:endParaRPr lang="en-US" dirty="0"/>
          </a:p>
        </p:txBody>
      </p:sp>
      <p:sp>
        <p:nvSpPr>
          <p:cNvPr id="4" name="灯片编号占位符 3"/>
          <p:cNvSpPr>
            <a:spLocks noGrp="1"/>
          </p:cNvSpPr>
          <p:nvPr>
            <p:ph type="sldNum" sz="quarter" idx="10"/>
          </p:nvPr>
        </p:nvSpPr>
        <p:spPr/>
        <p:txBody>
          <a:bodyPr/>
          <a:lstStyle/>
          <a:p>
            <a:fld id="{3795EE45-166D-47A7-BEC9-6C55BC61D87D}" type="slidenum">
              <a:rPr lang="en-US" smtClean="0"/>
              <a:t>4</a:t>
            </a:fld>
            <a:endParaRPr lang="en-US"/>
          </a:p>
        </p:txBody>
      </p:sp>
    </p:spTree>
    <p:extLst>
      <p:ext uri="{BB962C8B-B14F-4D97-AF65-F5344CB8AC3E}">
        <p14:creationId xmlns:p14="http://schemas.microsoft.com/office/powerpoint/2010/main" val="2460437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Hence we need a method to remove site effects in the collected data.</a:t>
            </a:r>
          </a:p>
        </p:txBody>
      </p:sp>
      <p:sp>
        <p:nvSpPr>
          <p:cNvPr id="4" name="灯片编号占位符 3"/>
          <p:cNvSpPr>
            <a:spLocks noGrp="1"/>
          </p:cNvSpPr>
          <p:nvPr>
            <p:ph type="sldNum" sz="quarter" idx="10"/>
          </p:nvPr>
        </p:nvSpPr>
        <p:spPr/>
        <p:txBody>
          <a:bodyPr/>
          <a:lstStyle/>
          <a:p>
            <a:fld id="{3795EE45-166D-47A7-BEC9-6C55BC61D87D}" type="slidenum">
              <a:rPr lang="en-US" smtClean="0"/>
              <a:t>5</a:t>
            </a:fld>
            <a:endParaRPr lang="en-US"/>
          </a:p>
        </p:txBody>
      </p:sp>
    </p:spTree>
    <p:extLst>
      <p:ext uri="{BB962C8B-B14F-4D97-AF65-F5344CB8AC3E}">
        <p14:creationId xmlns:p14="http://schemas.microsoft.com/office/powerpoint/2010/main" val="1079356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There are two main objectives in this paper. Firstly, they want to study if a method called </a:t>
            </a:r>
            <a:r>
              <a:rPr lang="en-US" dirty="0" err="1"/>
              <a:t>ComBat</a:t>
            </a:r>
            <a:r>
              <a:rPr lang="en-US" dirty="0"/>
              <a:t> can remove site effects in functional connectivity. </a:t>
            </a:r>
            <a:r>
              <a:rPr lang="en-US" dirty="0" err="1"/>
              <a:t>ComBat</a:t>
            </a:r>
            <a:r>
              <a:rPr lang="en-US" dirty="0"/>
              <a:t> method was proposed in a genomic study to remove variability in genomic data collected from different labs. In this paper, they replace the genomic data with functional connectivity data. To check if this method depends on different parcellations or different approaches to compute functional connectivity, they did the same analyses with 2 types of FC measures and 3 parcellations.</a:t>
            </a:r>
          </a:p>
        </p:txBody>
      </p:sp>
      <p:sp>
        <p:nvSpPr>
          <p:cNvPr id="4" name="灯片编号占位符 3"/>
          <p:cNvSpPr>
            <a:spLocks noGrp="1"/>
          </p:cNvSpPr>
          <p:nvPr>
            <p:ph type="sldNum" sz="quarter" idx="10"/>
          </p:nvPr>
        </p:nvSpPr>
        <p:spPr/>
        <p:txBody>
          <a:bodyPr/>
          <a:lstStyle/>
          <a:p>
            <a:fld id="{3795EE45-166D-47A7-BEC9-6C55BC61D87D}" type="slidenum">
              <a:rPr lang="en-US" smtClean="0"/>
              <a:t>6</a:t>
            </a:fld>
            <a:endParaRPr lang="en-US"/>
          </a:p>
        </p:txBody>
      </p:sp>
    </p:spTree>
    <p:extLst>
      <p:ext uri="{BB962C8B-B14F-4D97-AF65-F5344CB8AC3E}">
        <p14:creationId xmlns:p14="http://schemas.microsoft.com/office/powerpoint/2010/main" val="3390487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 second objective of this study is to see whether </a:t>
            </a:r>
            <a:r>
              <a:rPr lang="en-US" dirty="0" err="1"/>
              <a:t>ComBat</a:t>
            </a:r>
            <a:r>
              <a:rPr lang="en-US" dirty="0"/>
              <a:t> preserve negative correlation between age and some FC-based network measures. They utilized 4 types of network measures. I will introduce them later.</a:t>
            </a:r>
          </a:p>
        </p:txBody>
      </p:sp>
      <p:sp>
        <p:nvSpPr>
          <p:cNvPr id="4" name="灯片编号占位符 3"/>
          <p:cNvSpPr>
            <a:spLocks noGrp="1"/>
          </p:cNvSpPr>
          <p:nvPr>
            <p:ph type="sldNum" sz="quarter" idx="10"/>
          </p:nvPr>
        </p:nvSpPr>
        <p:spPr/>
        <p:txBody>
          <a:bodyPr/>
          <a:lstStyle/>
          <a:p>
            <a:fld id="{3795EE45-166D-47A7-BEC9-6C55BC61D87D}" type="slidenum">
              <a:rPr lang="en-US" smtClean="0"/>
              <a:t>7</a:t>
            </a:fld>
            <a:endParaRPr lang="en-US"/>
          </a:p>
        </p:txBody>
      </p:sp>
    </p:spTree>
    <p:extLst>
      <p:ext uri="{BB962C8B-B14F-4D97-AF65-F5344CB8AC3E}">
        <p14:creationId xmlns:p14="http://schemas.microsoft.com/office/powerpoint/2010/main" val="1521235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They used a dataset with more than 200 subjects, including 189 MDD patients and 39 healthy subjects. The age range is large, from 18 to 65. There are 4 sites in this datasets, and the acquisition parameters were harmonized before data collection.</a:t>
            </a:r>
          </a:p>
        </p:txBody>
      </p:sp>
      <p:sp>
        <p:nvSpPr>
          <p:cNvPr id="4" name="灯片编号占位符 3"/>
          <p:cNvSpPr>
            <a:spLocks noGrp="1"/>
          </p:cNvSpPr>
          <p:nvPr>
            <p:ph type="sldNum" sz="quarter" idx="10"/>
          </p:nvPr>
        </p:nvSpPr>
        <p:spPr/>
        <p:txBody>
          <a:bodyPr/>
          <a:lstStyle/>
          <a:p>
            <a:fld id="{3795EE45-166D-47A7-BEC9-6C55BC61D87D}" type="slidenum">
              <a:rPr lang="en-US" smtClean="0"/>
              <a:t>8</a:t>
            </a:fld>
            <a:endParaRPr lang="en-US"/>
          </a:p>
        </p:txBody>
      </p:sp>
    </p:spTree>
    <p:extLst>
      <p:ext uri="{BB962C8B-B14F-4D97-AF65-F5344CB8AC3E}">
        <p14:creationId xmlns:p14="http://schemas.microsoft.com/office/powerpoint/2010/main" val="1286803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For preprocessing, they regressed out 36 regressors including global signal. And they registered the data into a common template, did bandpass filtering and smoothing.</a:t>
            </a:r>
          </a:p>
        </p:txBody>
      </p:sp>
      <p:sp>
        <p:nvSpPr>
          <p:cNvPr id="4" name="灯片编号占位符 3"/>
          <p:cNvSpPr>
            <a:spLocks noGrp="1"/>
          </p:cNvSpPr>
          <p:nvPr>
            <p:ph type="sldNum" sz="quarter" idx="10"/>
          </p:nvPr>
        </p:nvSpPr>
        <p:spPr/>
        <p:txBody>
          <a:bodyPr/>
          <a:lstStyle/>
          <a:p>
            <a:fld id="{3795EE45-166D-47A7-BEC9-6C55BC61D87D}" type="slidenum">
              <a:rPr lang="en-US" smtClean="0"/>
              <a:t>9</a:t>
            </a:fld>
            <a:endParaRPr lang="en-US"/>
          </a:p>
        </p:txBody>
      </p:sp>
    </p:spTree>
    <p:extLst>
      <p:ext uri="{BB962C8B-B14F-4D97-AF65-F5344CB8AC3E}">
        <p14:creationId xmlns:p14="http://schemas.microsoft.com/office/powerpoint/2010/main" val="468235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746F5D1-1A7E-4279-8E1D-AC451D22F30D}"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12971-15C8-4EEC-A71E-065C31131FE4}" type="slidenum">
              <a:rPr lang="en-US" smtClean="0"/>
              <a:t>‹#›</a:t>
            </a:fld>
            <a:endParaRPr lang="en-US"/>
          </a:p>
        </p:txBody>
      </p:sp>
    </p:spTree>
    <p:extLst>
      <p:ext uri="{BB962C8B-B14F-4D97-AF65-F5344CB8AC3E}">
        <p14:creationId xmlns:p14="http://schemas.microsoft.com/office/powerpoint/2010/main" val="28590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746F5D1-1A7E-4279-8E1D-AC451D22F30D}"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12971-15C8-4EEC-A71E-065C31131FE4}" type="slidenum">
              <a:rPr lang="en-US" smtClean="0"/>
              <a:t>‹#›</a:t>
            </a:fld>
            <a:endParaRPr lang="en-US"/>
          </a:p>
        </p:txBody>
      </p:sp>
    </p:spTree>
    <p:extLst>
      <p:ext uri="{BB962C8B-B14F-4D97-AF65-F5344CB8AC3E}">
        <p14:creationId xmlns:p14="http://schemas.microsoft.com/office/powerpoint/2010/main" val="3224723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746F5D1-1A7E-4279-8E1D-AC451D22F30D}"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12971-15C8-4EEC-A71E-065C31131FE4}" type="slidenum">
              <a:rPr lang="en-US" smtClean="0"/>
              <a:t>‹#›</a:t>
            </a:fld>
            <a:endParaRPr lang="en-US"/>
          </a:p>
        </p:txBody>
      </p:sp>
    </p:spTree>
    <p:extLst>
      <p:ext uri="{BB962C8B-B14F-4D97-AF65-F5344CB8AC3E}">
        <p14:creationId xmlns:p14="http://schemas.microsoft.com/office/powerpoint/2010/main" val="118901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746F5D1-1A7E-4279-8E1D-AC451D22F30D}"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12971-15C8-4EEC-A71E-065C31131FE4}" type="slidenum">
              <a:rPr lang="en-US" smtClean="0"/>
              <a:t>‹#›</a:t>
            </a:fld>
            <a:endParaRPr lang="en-US"/>
          </a:p>
        </p:txBody>
      </p:sp>
    </p:spTree>
    <p:extLst>
      <p:ext uri="{BB962C8B-B14F-4D97-AF65-F5344CB8AC3E}">
        <p14:creationId xmlns:p14="http://schemas.microsoft.com/office/powerpoint/2010/main" val="4141692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6746F5D1-1A7E-4279-8E1D-AC451D22F30D}"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12971-15C8-4EEC-A71E-065C31131FE4}" type="slidenum">
              <a:rPr lang="en-US" smtClean="0"/>
              <a:t>‹#›</a:t>
            </a:fld>
            <a:endParaRPr lang="en-US"/>
          </a:p>
        </p:txBody>
      </p:sp>
    </p:spTree>
    <p:extLst>
      <p:ext uri="{BB962C8B-B14F-4D97-AF65-F5344CB8AC3E}">
        <p14:creationId xmlns:p14="http://schemas.microsoft.com/office/powerpoint/2010/main" val="118324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6746F5D1-1A7E-4279-8E1D-AC451D22F30D}"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12971-15C8-4EEC-A71E-065C31131FE4}" type="slidenum">
              <a:rPr lang="en-US" smtClean="0"/>
              <a:t>‹#›</a:t>
            </a:fld>
            <a:endParaRPr lang="en-US"/>
          </a:p>
        </p:txBody>
      </p:sp>
    </p:spTree>
    <p:extLst>
      <p:ext uri="{BB962C8B-B14F-4D97-AF65-F5344CB8AC3E}">
        <p14:creationId xmlns:p14="http://schemas.microsoft.com/office/powerpoint/2010/main" val="1620953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6746F5D1-1A7E-4279-8E1D-AC451D22F30D}" type="datetimeFigureOut">
              <a:rPr lang="en-US" smtClean="0"/>
              <a:t>7/30/2018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212971-15C8-4EEC-A71E-065C31131FE4}" type="slidenum">
              <a:rPr lang="en-US" smtClean="0"/>
              <a:t>‹#›</a:t>
            </a:fld>
            <a:endParaRPr lang="en-US"/>
          </a:p>
        </p:txBody>
      </p:sp>
    </p:spTree>
    <p:extLst>
      <p:ext uri="{BB962C8B-B14F-4D97-AF65-F5344CB8AC3E}">
        <p14:creationId xmlns:p14="http://schemas.microsoft.com/office/powerpoint/2010/main" val="343795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746F5D1-1A7E-4279-8E1D-AC451D22F30D}" type="datetimeFigureOut">
              <a:rPr lang="en-US" smtClean="0"/>
              <a:t>7/30/2018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212971-15C8-4EEC-A71E-065C31131FE4}" type="slidenum">
              <a:rPr lang="en-US" smtClean="0"/>
              <a:t>‹#›</a:t>
            </a:fld>
            <a:endParaRPr lang="en-US"/>
          </a:p>
        </p:txBody>
      </p:sp>
    </p:spTree>
    <p:extLst>
      <p:ext uri="{BB962C8B-B14F-4D97-AF65-F5344CB8AC3E}">
        <p14:creationId xmlns:p14="http://schemas.microsoft.com/office/powerpoint/2010/main" val="352744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6F5D1-1A7E-4279-8E1D-AC451D22F30D}" type="datetimeFigureOut">
              <a:rPr lang="en-US" smtClean="0"/>
              <a:t>7/30/2018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212971-15C8-4EEC-A71E-065C31131FE4}" type="slidenum">
              <a:rPr lang="en-US" smtClean="0"/>
              <a:t>‹#›</a:t>
            </a:fld>
            <a:endParaRPr lang="en-US"/>
          </a:p>
        </p:txBody>
      </p:sp>
    </p:spTree>
    <p:extLst>
      <p:ext uri="{BB962C8B-B14F-4D97-AF65-F5344CB8AC3E}">
        <p14:creationId xmlns:p14="http://schemas.microsoft.com/office/powerpoint/2010/main" val="315387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6746F5D1-1A7E-4279-8E1D-AC451D22F30D}"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12971-15C8-4EEC-A71E-065C31131FE4}" type="slidenum">
              <a:rPr lang="en-US" smtClean="0"/>
              <a:t>‹#›</a:t>
            </a:fld>
            <a:endParaRPr lang="en-US"/>
          </a:p>
        </p:txBody>
      </p:sp>
    </p:spTree>
    <p:extLst>
      <p:ext uri="{BB962C8B-B14F-4D97-AF65-F5344CB8AC3E}">
        <p14:creationId xmlns:p14="http://schemas.microsoft.com/office/powerpoint/2010/main" val="418930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6746F5D1-1A7E-4279-8E1D-AC451D22F30D}"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12971-15C8-4EEC-A71E-065C31131FE4}" type="slidenum">
              <a:rPr lang="en-US" smtClean="0"/>
              <a:t>‹#›</a:t>
            </a:fld>
            <a:endParaRPr lang="en-US"/>
          </a:p>
        </p:txBody>
      </p:sp>
    </p:spTree>
    <p:extLst>
      <p:ext uri="{BB962C8B-B14F-4D97-AF65-F5344CB8AC3E}">
        <p14:creationId xmlns:p14="http://schemas.microsoft.com/office/powerpoint/2010/main" val="1422635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6F5D1-1A7E-4279-8E1D-AC451D22F30D}" type="datetimeFigureOut">
              <a:rPr lang="en-US" smtClean="0"/>
              <a:t>7/30/2018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12971-15C8-4EEC-A71E-065C31131FE4}" type="slidenum">
              <a:rPr lang="en-US" smtClean="0"/>
              <a:t>‹#›</a:t>
            </a:fld>
            <a:endParaRPr lang="en-US"/>
          </a:p>
        </p:txBody>
      </p:sp>
    </p:spTree>
    <p:extLst>
      <p:ext uri="{BB962C8B-B14F-4D97-AF65-F5344CB8AC3E}">
        <p14:creationId xmlns:p14="http://schemas.microsoft.com/office/powerpoint/2010/main" val="4126810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11293D-178C-40EF-9E52-515013826173}"/>
              </a:ext>
            </a:extLst>
          </p:cNvPr>
          <p:cNvSpPr>
            <a:spLocks noGrp="1"/>
          </p:cNvSpPr>
          <p:nvPr>
            <p:ph type="ctrTitle"/>
          </p:nvPr>
        </p:nvSpPr>
        <p:spPr>
          <a:xfrm>
            <a:off x="240145" y="1122363"/>
            <a:ext cx="8663710" cy="2387600"/>
          </a:xfrm>
        </p:spPr>
        <p:txBody>
          <a:bodyPr anchor="ctr">
            <a:normAutofit/>
          </a:bodyPr>
          <a:lstStyle/>
          <a:p>
            <a:r>
              <a:rPr lang="en-US" sz="4000" dirty="0"/>
              <a:t>Statistical harmonization corrects site effects in functional connectivity measurements from multi-site fMRI data</a:t>
            </a:r>
          </a:p>
        </p:txBody>
      </p:sp>
      <p:sp>
        <p:nvSpPr>
          <p:cNvPr id="3" name="副标题 2">
            <a:extLst>
              <a:ext uri="{FF2B5EF4-FFF2-40B4-BE49-F238E27FC236}">
                <a16:creationId xmlns:a16="http://schemas.microsoft.com/office/drawing/2014/main" id="{2C28F585-DDBC-4D1C-97CE-7643D575554C}"/>
              </a:ext>
            </a:extLst>
          </p:cNvPr>
          <p:cNvSpPr>
            <a:spLocks noGrp="1"/>
          </p:cNvSpPr>
          <p:nvPr>
            <p:ph type="subTitle" idx="1"/>
          </p:nvPr>
        </p:nvSpPr>
        <p:spPr/>
        <p:txBody>
          <a:bodyPr/>
          <a:lstStyle/>
          <a:p>
            <a:r>
              <a:rPr lang="en-US" dirty="0">
                <a:solidFill>
                  <a:schemeClr val="bg2">
                    <a:lumMod val="50000"/>
                  </a:schemeClr>
                </a:solidFill>
              </a:rPr>
              <a:t>Jingwei Li</a:t>
            </a:r>
          </a:p>
        </p:txBody>
      </p:sp>
    </p:spTree>
    <p:extLst>
      <p:ext uri="{BB962C8B-B14F-4D97-AF65-F5344CB8AC3E}">
        <p14:creationId xmlns:p14="http://schemas.microsoft.com/office/powerpoint/2010/main" val="410404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838D7C-D6C3-4814-87C8-1FF4ACCDC887}"/>
              </a:ext>
            </a:extLst>
          </p:cNvPr>
          <p:cNvSpPr>
            <a:spLocks noGrp="1"/>
          </p:cNvSpPr>
          <p:nvPr>
            <p:ph type="title"/>
          </p:nvPr>
        </p:nvSpPr>
        <p:spPr>
          <a:xfrm>
            <a:off x="628650" y="365127"/>
            <a:ext cx="7886700" cy="595455"/>
          </a:xfrm>
        </p:spPr>
        <p:txBody>
          <a:bodyPr>
            <a:normAutofit/>
          </a:bodyPr>
          <a:lstStyle/>
          <a:p>
            <a:r>
              <a:rPr lang="en-US" sz="3200" dirty="0"/>
              <a:t>Parcellations &amp; FC metrics</a:t>
            </a:r>
          </a:p>
        </p:txBody>
      </p:sp>
      <p:sp>
        <p:nvSpPr>
          <p:cNvPr id="3" name="内容占位符 2">
            <a:extLst>
              <a:ext uri="{FF2B5EF4-FFF2-40B4-BE49-F238E27FC236}">
                <a16:creationId xmlns:a16="http://schemas.microsoft.com/office/drawing/2014/main" id="{72A84379-A503-4680-A6D0-8DC90652209D}"/>
              </a:ext>
            </a:extLst>
          </p:cNvPr>
          <p:cNvSpPr>
            <a:spLocks noGrp="1"/>
          </p:cNvSpPr>
          <p:nvPr>
            <p:ph idx="1"/>
          </p:nvPr>
        </p:nvSpPr>
        <p:spPr>
          <a:xfrm>
            <a:off x="628650" y="1108364"/>
            <a:ext cx="7886700" cy="5068599"/>
          </a:xfrm>
        </p:spPr>
        <p:txBody>
          <a:bodyPr/>
          <a:lstStyle/>
          <a:p>
            <a:r>
              <a:rPr lang="en-US" sz="2600" dirty="0"/>
              <a:t>Parcellations</a:t>
            </a:r>
          </a:p>
          <a:p>
            <a:pPr marL="517525" lvl="1"/>
            <a:r>
              <a:rPr lang="en-US" sz="2200" dirty="0"/>
              <a:t>AAL: 90 ROIs</a:t>
            </a:r>
          </a:p>
          <a:p>
            <a:pPr marL="517525" lvl="1"/>
            <a:r>
              <a:rPr lang="en-US" sz="2200" dirty="0"/>
              <a:t>Power: 203 ROIs after removing ROIs with poor signal quality</a:t>
            </a:r>
          </a:p>
          <a:p>
            <a:pPr marL="517525" lvl="1"/>
            <a:r>
              <a:rPr lang="en-US" sz="2200" dirty="0"/>
              <a:t>Gordon: 307 ROIs after removing ROIs with poor signal quality</a:t>
            </a:r>
          </a:p>
          <a:p>
            <a:r>
              <a:rPr lang="en-US" sz="2600" dirty="0">
                <a:solidFill>
                  <a:schemeClr val="bg1">
                    <a:lumMod val="50000"/>
                  </a:schemeClr>
                </a:solidFill>
              </a:rPr>
              <a:t>FC metrics</a:t>
            </a:r>
          </a:p>
          <a:p>
            <a:pPr marL="517525" lvl="1"/>
            <a:r>
              <a:rPr lang="en-US" sz="2200" dirty="0">
                <a:solidFill>
                  <a:schemeClr val="bg1">
                    <a:lumMod val="50000"/>
                  </a:schemeClr>
                </a:solidFill>
              </a:rPr>
              <a:t>Pearson’s r: Fisher’s z transformed</a:t>
            </a:r>
          </a:p>
          <a:p>
            <a:pPr marL="517525" lvl="1"/>
            <a:r>
              <a:rPr lang="en-US" sz="2200" dirty="0">
                <a:solidFill>
                  <a:schemeClr val="bg1">
                    <a:lumMod val="50000"/>
                  </a:schemeClr>
                </a:solidFill>
              </a:rPr>
              <a:t>Wavelet Coherence</a:t>
            </a:r>
          </a:p>
          <a:p>
            <a:pPr marL="803275" lvl="2"/>
            <a:r>
              <a:rPr lang="en-US" sz="1800" dirty="0">
                <a:solidFill>
                  <a:schemeClr val="bg1">
                    <a:lumMod val="50000"/>
                  </a:schemeClr>
                </a:solidFill>
              </a:rPr>
              <a:t>Wavelets: </a:t>
            </a:r>
            <a:r>
              <a:rPr lang="en-US" altLang="zh-CN" sz="1800" dirty="0">
                <a:solidFill>
                  <a:schemeClr val="bg1">
                    <a:lumMod val="50000"/>
                  </a:schemeClr>
                </a:solidFill>
              </a:rPr>
              <a:t>characteristics of signal in time-frequency domain</a:t>
            </a:r>
          </a:p>
          <a:p>
            <a:pPr marL="803275" lvl="2"/>
            <a:r>
              <a:rPr lang="en-US" sz="1800" dirty="0">
                <a:solidFill>
                  <a:schemeClr val="bg1">
                    <a:lumMod val="50000"/>
                  </a:schemeClr>
                </a:solidFill>
              </a:rPr>
              <a:t>How similar are the wavelets of two signals</a:t>
            </a:r>
          </a:p>
          <a:p>
            <a:endParaRPr lang="en-US" sz="2600" dirty="0"/>
          </a:p>
        </p:txBody>
      </p:sp>
    </p:spTree>
    <p:extLst>
      <p:ext uri="{BB962C8B-B14F-4D97-AF65-F5344CB8AC3E}">
        <p14:creationId xmlns:p14="http://schemas.microsoft.com/office/powerpoint/2010/main" val="3147926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838D7C-D6C3-4814-87C8-1FF4ACCDC887}"/>
              </a:ext>
            </a:extLst>
          </p:cNvPr>
          <p:cNvSpPr>
            <a:spLocks noGrp="1"/>
          </p:cNvSpPr>
          <p:nvPr>
            <p:ph type="title"/>
          </p:nvPr>
        </p:nvSpPr>
        <p:spPr>
          <a:xfrm>
            <a:off x="628650" y="365127"/>
            <a:ext cx="7886700" cy="595455"/>
          </a:xfrm>
        </p:spPr>
        <p:txBody>
          <a:bodyPr>
            <a:normAutofit/>
          </a:bodyPr>
          <a:lstStyle/>
          <a:p>
            <a:r>
              <a:rPr lang="en-US" sz="3200" dirty="0"/>
              <a:t>Parcellations &amp; FC metrics</a:t>
            </a:r>
          </a:p>
        </p:txBody>
      </p:sp>
      <p:sp>
        <p:nvSpPr>
          <p:cNvPr id="3" name="内容占位符 2">
            <a:extLst>
              <a:ext uri="{FF2B5EF4-FFF2-40B4-BE49-F238E27FC236}">
                <a16:creationId xmlns:a16="http://schemas.microsoft.com/office/drawing/2014/main" id="{72A84379-A503-4680-A6D0-8DC90652209D}"/>
              </a:ext>
            </a:extLst>
          </p:cNvPr>
          <p:cNvSpPr>
            <a:spLocks noGrp="1"/>
          </p:cNvSpPr>
          <p:nvPr>
            <p:ph idx="1"/>
          </p:nvPr>
        </p:nvSpPr>
        <p:spPr>
          <a:xfrm>
            <a:off x="628650" y="1108364"/>
            <a:ext cx="7886700" cy="5068599"/>
          </a:xfrm>
        </p:spPr>
        <p:txBody>
          <a:bodyPr/>
          <a:lstStyle/>
          <a:p>
            <a:r>
              <a:rPr lang="en-US" sz="2600" dirty="0">
                <a:solidFill>
                  <a:schemeClr val="bg1">
                    <a:lumMod val="50000"/>
                  </a:schemeClr>
                </a:solidFill>
              </a:rPr>
              <a:t>Parcellations</a:t>
            </a:r>
          </a:p>
          <a:p>
            <a:pPr marL="517525" lvl="1"/>
            <a:r>
              <a:rPr lang="en-US" sz="2200" dirty="0">
                <a:solidFill>
                  <a:schemeClr val="bg1">
                    <a:lumMod val="50000"/>
                  </a:schemeClr>
                </a:solidFill>
              </a:rPr>
              <a:t>AAL: 90 ROIs</a:t>
            </a:r>
          </a:p>
          <a:p>
            <a:pPr marL="517525" lvl="1"/>
            <a:r>
              <a:rPr lang="en-US" sz="2200" dirty="0">
                <a:solidFill>
                  <a:schemeClr val="bg1">
                    <a:lumMod val="50000"/>
                  </a:schemeClr>
                </a:solidFill>
              </a:rPr>
              <a:t>Power: 203 ROIs after removing ROIs with poor signal quality</a:t>
            </a:r>
          </a:p>
          <a:p>
            <a:pPr marL="517525" lvl="1"/>
            <a:r>
              <a:rPr lang="en-US" sz="2200" dirty="0">
                <a:solidFill>
                  <a:schemeClr val="bg1">
                    <a:lumMod val="50000"/>
                  </a:schemeClr>
                </a:solidFill>
              </a:rPr>
              <a:t>Gordon: 307 ROIs after removing ROIs with poor signal quality</a:t>
            </a:r>
          </a:p>
          <a:p>
            <a:r>
              <a:rPr lang="en-US" sz="2600" dirty="0"/>
              <a:t>FC metrics</a:t>
            </a:r>
          </a:p>
          <a:p>
            <a:pPr marL="517525" lvl="1"/>
            <a:r>
              <a:rPr lang="en-US" sz="2200" dirty="0"/>
              <a:t>Pearson’s r: Fisher’s z transformed</a:t>
            </a:r>
          </a:p>
          <a:p>
            <a:pPr marL="517525" lvl="1"/>
            <a:r>
              <a:rPr lang="en-US" sz="2200" dirty="0"/>
              <a:t>Wavelet Coherence</a:t>
            </a:r>
          </a:p>
          <a:p>
            <a:pPr marL="803275" lvl="2"/>
            <a:r>
              <a:rPr lang="en-US" sz="1800" dirty="0"/>
              <a:t>Wavelets: </a:t>
            </a:r>
            <a:r>
              <a:rPr lang="en-US" altLang="zh-CN" sz="1800" dirty="0"/>
              <a:t>characteristics of signal in time-frequency domain</a:t>
            </a:r>
          </a:p>
          <a:p>
            <a:pPr marL="803275" lvl="2"/>
            <a:r>
              <a:rPr lang="en-US" sz="1800" dirty="0"/>
              <a:t>How similar are the wavelets of two signals</a:t>
            </a:r>
          </a:p>
          <a:p>
            <a:endParaRPr lang="en-US" sz="2600" dirty="0"/>
          </a:p>
        </p:txBody>
      </p:sp>
    </p:spTree>
    <p:extLst>
      <p:ext uri="{BB962C8B-B14F-4D97-AF65-F5344CB8AC3E}">
        <p14:creationId xmlns:p14="http://schemas.microsoft.com/office/powerpoint/2010/main" val="2130567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178B5A-B09E-4CCA-9B20-3AFE06707470}"/>
              </a:ext>
            </a:extLst>
          </p:cNvPr>
          <p:cNvSpPr>
            <a:spLocks noGrp="1"/>
          </p:cNvSpPr>
          <p:nvPr>
            <p:ph type="title"/>
          </p:nvPr>
        </p:nvSpPr>
        <p:spPr>
          <a:xfrm>
            <a:off x="628650" y="365126"/>
            <a:ext cx="7886700" cy="576983"/>
          </a:xfrm>
        </p:spPr>
        <p:txBody>
          <a:bodyPr>
            <a:normAutofit/>
          </a:bodyPr>
          <a:lstStyle/>
          <a:p>
            <a:r>
              <a:rPr lang="en-US" sz="3200" dirty="0"/>
              <a:t>Wavelet Coherence</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B6D5DF6C-0C50-4D37-9F6C-8808136AC0C5}"/>
                  </a:ext>
                </a:extLst>
              </p:cNvPr>
              <p:cNvSpPr>
                <a:spLocks noGrp="1"/>
              </p:cNvSpPr>
              <p:nvPr>
                <p:ph idx="1"/>
              </p:nvPr>
            </p:nvSpPr>
            <p:spPr>
              <a:xfrm>
                <a:off x="628650" y="1173018"/>
                <a:ext cx="7886700" cy="5003945"/>
              </a:xfrm>
            </p:spPr>
            <p:txBody>
              <a:bodyPr>
                <a:normAutofit/>
              </a:bodyPr>
              <a:lstStyle/>
              <a:p>
                <a:pPr marL="0" indent="0">
                  <a:buNone/>
                </a:pPr>
                <a14:m>
                  <m:oMathPara xmlns:m="http://schemas.openxmlformats.org/officeDocument/2006/math">
                    <m:oMathParaPr>
                      <m:jc m:val="centerGroup"/>
                    </m:oMathParaPr>
                    <m:oMath xmlns:m="http://schemas.openxmlformats.org/officeDocument/2006/math">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𝑅</m:t>
                          </m:r>
                        </m:e>
                        <m:sub>
                          <m:r>
                            <a:rPr lang="en-US" sz="2000" b="0" i="1" smtClean="0">
                              <a:latin typeface="Cambria Math" panose="02040503050406030204" pitchFamily="18" charset="0"/>
                            </a:rPr>
                            <m:t>𝑛</m:t>
                          </m:r>
                        </m:sub>
                        <m:sup>
                          <m:r>
                            <a:rPr lang="en-US" sz="2000" b="0" i="1" smtClean="0">
                              <a:latin typeface="Cambria Math" panose="02040503050406030204" pitchFamily="18" charset="0"/>
                            </a:rPr>
                            <m:t>2</m:t>
                          </m:r>
                        </m:sup>
                      </m:sSubSup>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𝑠</m:t>
                          </m:r>
                        </m:e>
                      </m:d>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sSup>
                            <m:sSupPr>
                              <m:ctrlPr>
                                <a:rPr lang="en-US" sz="2000" b="0" i="1" smtClean="0">
                                  <a:latin typeface="Cambria Math" panose="02040503050406030204" pitchFamily="18" charset="0"/>
                                </a:rPr>
                              </m:ctrlPr>
                            </m:sSupPr>
                            <m:e>
                              <m:d>
                                <m:dPr>
                                  <m:begChr m:val="|"/>
                                  <m:endChr m:val="|"/>
                                  <m:ctrlPr>
                                    <a:rPr lang="en-US" sz="2000" b="0" i="1" smtClean="0">
                                      <a:latin typeface="Cambria Math" panose="02040503050406030204" pitchFamily="18" charset="0"/>
                                    </a:rPr>
                                  </m:ctrlPr>
                                </m:dPr>
                                <m:e>
                                  <m:r>
                                    <a:rPr lang="en-US" sz="2000" b="0" i="1" smtClean="0">
                                      <a:latin typeface="Cambria Math" panose="02040503050406030204" pitchFamily="18" charset="0"/>
                                    </a:rPr>
                                    <m:t>𝑆</m:t>
                                  </m:r>
                                  <m:d>
                                    <m:dPr>
                                      <m:ctrlPr>
                                        <a:rPr lang="en-US" sz="2000" b="0" i="1" smtClean="0">
                                          <a:latin typeface="Cambria Math" panose="02040503050406030204" pitchFamily="18" charset="0"/>
                                        </a:rPr>
                                      </m:ctrlPr>
                                    </m:dPr>
                                    <m:e>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𝑠</m:t>
                                          </m:r>
                                        </m:e>
                                        <m:sup>
                                          <m:r>
                                            <a:rPr lang="en-US" sz="2000" b="0" i="1" smtClean="0">
                                              <a:latin typeface="Cambria Math" panose="02040503050406030204" pitchFamily="18" charset="0"/>
                                            </a:rPr>
                                            <m:t>−1</m:t>
                                          </m:r>
                                        </m:sup>
                                      </m:sSup>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𝑊</m:t>
                                          </m:r>
                                        </m:e>
                                        <m:sub>
                                          <m:r>
                                            <a:rPr lang="en-US" sz="2000" b="0" i="1" smtClean="0">
                                              <a:latin typeface="Cambria Math" panose="02040503050406030204" pitchFamily="18" charset="0"/>
                                            </a:rPr>
                                            <m:t>𝑁</m:t>
                                          </m:r>
                                        </m:sub>
                                        <m:sup>
                                          <m:r>
                                            <a:rPr lang="en-US" sz="2000" b="0" i="1" smtClean="0">
                                              <a:latin typeface="Cambria Math" panose="02040503050406030204" pitchFamily="18" charset="0"/>
                                            </a:rPr>
                                            <m:t>𝑋𝑌</m:t>
                                          </m:r>
                                        </m:sup>
                                      </m:sSubSup>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𝑠</m:t>
                                          </m:r>
                                        </m:e>
                                      </m:d>
                                    </m:e>
                                  </m:d>
                                </m:e>
                              </m:d>
                            </m:e>
                            <m:sup>
                              <m:r>
                                <a:rPr lang="en-US" sz="2000" b="0" i="1" smtClean="0">
                                  <a:latin typeface="Cambria Math" panose="02040503050406030204" pitchFamily="18" charset="0"/>
                                </a:rPr>
                                <m:t>2</m:t>
                              </m:r>
                            </m:sup>
                          </m:sSup>
                        </m:num>
                        <m:den>
                          <m:r>
                            <a:rPr lang="en-US" sz="2000" b="0" i="1" smtClean="0">
                              <a:latin typeface="Cambria Math" panose="02040503050406030204" pitchFamily="18" charset="0"/>
                            </a:rPr>
                            <m:t>𝑆</m:t>
                          </m:r>
                          <m:d>
                            <m:dPr>
                              <m:ctrlPr>
                                <a:rPr lang="en-US" sz="2000" b="0" i="1" smtClean="0">
                                  <a:latin typeface="Cambria Math" panose="02040503050406030204" pitchFamily="18" charset="0"/>
                                </a:rPr>
                              </m:ctrlPr>
                            </m:dPr>
                            <m:e>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𝑠</m:t>
                                  </m:r>
                                </m:e>
                                <m:sup>
                                  <m:r>
                                    <a:rPr lang="en-US" sz="2000" b="0" i="1" smtClean="0">
                                      <a:latin typeface="Cambria Math" panose="02040503050406030204" pitchFamily="18" charset="0"/>
                                    </a:rPr>
                                    <m:t>−1</m:t>
                                  </m:r>
                                </m:sup>
                              </m:sSup>
                              <m:sSup>
                                <m:sSupPr>
                                  <m:ctrlPr>
                                    <a:rPr lang="en-US" sz="2000" b="0" i="1" smtClean="0">
                                      <a:latin typeface="Cambria Math" panose="02040503050406030204" pitchFamily="18" charset="0"/>
                                    </a:rPr>
                                  </m:ctrlPr>
                                </m:sSupPr>
                                <m:e>
                                  <m:d>
                                    <m:dPr>
                                      <m:begChr m:val="|"/>
                                      <m:endChr m:val="|"/>
                                      <m:ctrlPr>
                                        <a:rPr lang="en-US" sz="2000" b="0" i="1" smtClean="0">
                                          <a:latin typeface="Cambria Math" panose="02040503050406030204" pitchFamily="18" charset="0"/>
                                        </a:rPr>
                                      </m:ctrlPr>
                                    </m:dPr>
                                    <m:e>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𝑊</m:t>
                                          </m:r>
                                        </m:e>
                                        <m:sub>
                                          <m:r>
                                            <a:rPr lang="en-US" sz="2000" b="0" i="1" smtClean="0">
                                              <a:latin typeface="Cambria Math" panose="02040503050406030204" pitchFamily="18" charset="0"/>
                                            </a:rPr>
                                            <m:t>𝑛</m:t>
                                          </m:r>
                                        </m:sub>
                                        <m:sup>
                                          <m:r>
                                            <a:rPr lang="en-US" sz="2000" b="0" i="1" smtClean="0">
                                              <a:latin typeface="Cambria Math" panose="02040503050406030204" pitchFamily="18" charset="0"/>
                                            </a:rPr>
                                            <m:t>𝑋</m:t>
                                          </m:r>
                                        </m:sup>
                                      </m:sSubSup>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𝑠</m:t>
                                          </m:r>
                                        </m:e>
                                      </m:d>
                                    </m:e>
                                  </m:d>
                                </m:e>
                                <m:sup>
                                  <m:r>
                                    <a:rPr lang="en-US" sz="2000" b="0" i="1" smtClean="0">
                                      <a:latin typeface="Cambria Math" panose="02040503050406030204" pitchFamily="18" charset="0"/>
                                    </a:rPr>
                                    <m:t>2</m:t>
                                  </m:r>
                                </m:sup>
                              </m:sSup>
                            </m:e>
                          </m:d>
                          <m:r>
                            <a:rPr lang="en-US" sz="2000" b="0" i="1" smtClean="0">
                              <a:latin typeface="Cambria Math" panose="02040503050406030204" pitchFamily="18" charset="0"/>
                            </a:rPr>
                            <m:t>∗</m:t>
                          </m:r>
                          <m:r>
                            <a:rPr lang="en-US" sz="2000" b="0" i="1" smtClean="0">
                              <a:latin typeface="Cambria Math" panose="02040503050406030204" pitchFamily="18" charset="0"/>
                            </a:rPr>
                            <m:t>𝑆</m:t>
                          </m:r>
                          <m:d>
                            <m:dPr>
                              <m:ctrlPr>
                                <a:rPr lang="en-US" sz="2000" b="0" i="1" smtClean="0">
                                  <a:latin typeface="Cambria Math" panose="02040503050406030204" pitchFamily="18" charset="0"/>
                                </a:rPr>
                              </m:ctrlPr>
                            </m:dPr>
                            <m:e>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𝑠</m:t>
                                  </m:r>
                                </m:e>
                                <m:sup>
                                  <m:r>
                                    <a:rPr lang="en-US" sz="2000" b="0" i="1" smtClean="0">
                                      <a:latin typeface="Cambria Math" panose="02040503050406030204" pitchFamily="18" charset="0"/>
                                    </a:rPr>
                                    <m:t>−1</m:t>
                                  </m:r>
                                </m:sup>
                              </m:sSup>
                              <m:sSup>
                                <m:sSupPr>
                                  <m:ctrlPr>
                                    <a:rPr lang="en-US" sz="2000" b="0" i="1" smtClean="0">
                                      <a:latin typeface="Cambria Math" panose="02040503050406030204" pitchFamily="18" charset="0"/>
                                    </a:rPr>
                                  </m:ctrlPr>
                                </m:sSupPr>
                                <m:e>
                                  <m:d>
                                    <m:dPr>
                                      <m:begChr m:val="|"/>
                                      <m:endChr m:val="|"/>
                                      <m:ctrlPr>
                                        <a:rPr lang="en-US" sz="2000" b="0" i="1" smtClean="0">
                                          <a:latin typeface="Cambria Math" panose="02040503050406030204" pitchFamily="18" charset="0"/>
                                        </a:rPr>
                                      </m:ctrlPr>
                                    </m:dPr>
                                    <m:e>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𝑊</m:t>
                                          </m:r>
                                        </m:e>
                                        <m:sub>
                                          <m:r>
                                            <a:rPr lang="en-US" sz="2000" b="0" i="1" smtClean="0">
                                              <a:latin typeface="Cambria Math" panose="02040503050406030204" pitchFamily="18" charset="0"/>
                                            </a:rPr>
                                            <m:t>𝑛</m:t>
                                          </m:r>
                                        </m:sub>
                                        <m:sup>
                                          <m:r>
                                            <a:rPr lang="en-US" sz="2000" b="0" i="1" smtClean="0">
                                              <a:latin typeface="Cambria Math" panose="02040503050406030204" pitchFamily="18" charset="0"/>
                                            </a:rPr>
                                            <m:t>𝑌</m:t>
                                          </m:r>
                                        </m:sup>
                                      </m:sSubSup>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𝑠</m:t>
                                          </m:r>
                                        </m:e>
                                      </m:d>
                                    </m:e>
                                  </m:d>
                                </m:e>
                                <m:sup>
                                  <m:r>
                                    <a:rPr lang="en-US" sz="2000" b="0" i="1" smtClean="0">
                                      <a:latin typeface="Cambria Math" panose="02040503050406030204" pitchFamily="18" charset="0"/>
                                    </a:rPr>
                                    <m:t>2</m:t>
                                  </m:r>
                                </m:sup>
                              </m:sSup>
                            </m:e>
                          </m:d>
                        </m:den>
                      </m:f>
                    </m:oMath>
                  </m:oMathPara>
                </a14:m>
                <a:endParaRPr lang="en-US" sz="2000" dirty="0"/>
              </a:p>
              <a:p>
                <a:endParaRPr lang="en-US" sz="2000" dirty="0"/>
              </a:p>
              <a:p>
                <a14:m>
                  <m:oMath xmlns:m="http://schemas.openxmlformats.org/officeDocument/2006/math">
                    <m:r>
                      <a:rPr lang="en-US" sz="2000" b="0" i="1" smtClean="0">
                        <a:latin typeface="Cambria Math" panose="02040503050406030204" pitchFamily="18" charset="0"/>
                      </a:rPr>
                      <m:t>𝑆</m:t>
                    </m:r>
                  </m:oMath>
                </a14:m>
                <a:r>
                  <a:rPr lang="en-US" sz="2000" dirty="0"/>
                  <a:t> is a smoothing operator, in </a:t>
                </a:r>
                <a:r>
                  <a:rPr lang="en-US" sz="2000" i="1" dirty="0"/>
                  <a:t>time</a:t>
                </a:r>
                <a:r>
                  <a:rPr lang="en-US" sz="2000" dirty="0"/>
                  <a:t> and </a:t>
                </a:r>
                <a:r>
                  <a:rPr lang="en-US" sz="2000" i="1" dirty="0"/>
                  <a:t>frequency</a:t>
                </a:r>
              </a:p>
              <a:p>
                <a14:m>
                  <m:oMath xmlns:m="http://schemas.openxmlformats.org/officeDocument/2006/math">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𝑊</m:t>
                        </m:r>
                      </m:e>
                      <m:sup>
                        <m:r>
                          <a:rPr lang="en-US" sz="2000" b="0" i="1" smtClean="0">
                            <a:latin typeface="Cambria Math" panose="02040503050406030204" pitchFamily="18" charset="0"/>
                          </a:rPr>
                          <m:t>𝑋</m:t>
                        </m:r>
                      </m:sup>
                    </m:sSup>
                  </m:oMath>
                </a14:m>
                <a:r>
                  <a:rPr lang="en-US" sz="2000" dirty="0"/>
                  <a:t>, </a:t>
                </a:r>
                <a14:m>
                  <m:oMath xmlns:m="http://schemas.openxmlformats.org/officeDocument/2006/math">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𝑊</m:t>
                        </m:r>
                      </m:e>
                      <m:sup>
                        <m:r>
                          <a:rPr lang="en-US" sz="2000" b="0" i="1" smtClean="0">
                            <a:latin typeface="Cambria Math" panose="02040503050406030204" pitchFamily="18" charset="0"/>
                          </a:rPr>
                          <m:t>𝑌</m:t>
                        </m:r>
                      </m:sup>
                    </m:sSup>
                  </m:oMath>
                </a14:m>
                <a:r>
                  <a:rPr lang="en-US" sz="2000" dirty="0"/>
                  <a:t> are the wavelets for time series </a:t>
                </a:r>
                <a14:m>
                  <m:oMath xmlns:m="http://schemas.openxmlformats.org/officeDocument/2006/math">
                    <m:r>
                      <a:rPr lang="en-US" sz="2000" b="0" i="1" smtClean="0">
                        <a:latin typeface="Cambria Math" panose="02040503050406030204" pitchFamily="18" charset="0"/>
                      </a:rPr>
                      <m:t>𝑋</m:t>
                    </m:r>
                  </m:oMath>
                </a14:m>
                <a:r>
                  <a:rPr lang="en-US" sz="2000" dirty="0"/>
                  <a:t> and </a:t>
                </a:r>
                <a14:m>
                  <m:oMath xmlns:m="http://schemas.openxmlformats.org/officeDocument/2006/math">
                    <m:r>
                      <a:rPr lang="en-US" sz="2000" b="0" i="1" smtClean="0">
                        <a:latin typeface="Cambria Math" panose="02040503050406030204" pitchFamily="18" charset="0"/>
                      </a:rPr>
                      <m:t>𝑌</m:t>
                    </m:r>
                  </m:oMath>
                </a14:m>
                <a:endParaRPr lang="en-US" sz="2000" dirty="0"/>
              </a:p>
              <a:p>
                <a14:m>
                  <m:oMath xmlns:m="http://schemas.openxmlformats.org/officeDocument/2006/math">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𝑊</m:t>
                        </m:r>
                      </m:e>
                      <m:sup>
                        <m:r>
                          <a:rPr lang="en-US" sz="2000" b="0" i="1" smtClean="0">
                            <a:latin typeface="Cambria Math" panose="02040503050406030204" pitchFamily="18" charset="0"/>
                          </a:rPr>
                          <m:t>𝑋𝑌</m:t>
                        </m:r>
                      </m:sup>
                    </m:sSup>
                  </m:oMath>
                </a14:m>
                <a:r>
                  <a:rPr lang="en-US" sz="2000" dirty="0"/>
                  <a:t> is the cross wavelet </a:t>
                </a:r>
                <a14:m>
                  <m:oMath xmlns:m="http://schemas.openxmlformats.org/officeDocument/2006/math">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𝑊</m:t>
                        </m:r>
                      </m:e>
                      <m:sup>
                        <m:r>
                          <a:rPr lang="en-US" sz="2000" b="0" i="1" smtClean="0">
                            <a:latin typeface="Cambria Math" panose="02040503050406030204" pitchFamily="18" charset="0"/>
                          </a:rPr>
                          <m:t>𝑋</m:t>
                        </m:r>
                      </m:sup>
                    </m:sSup>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𝑊</m:t>
                        </m:r>
                      </m:e>
                      <m:sup>
                        <m:r>
                          <a:rPr lang="en-US" sz="2000" b="0" i="1" smtClean="0">
                            <a:latin typeface="Cambria Math" panose="02040503050406030204" pitchFamily="18" charset="0"/>
                          </a:rPr>
                          <m:t>𝑌</m:t>
                        </m:r>
                        <m:r>
                          <a:rPr lang="en-US" sz="2000" b="0" i="1" smtClean="0">
                            <a:latin typeface="Cambria Math" panose="02040503050406030204" pitchFamily="18" charset="0"/>
                          </a:rPr>
                          <m:t>∗</m:t>
                        </m:r>
                      </m:sup>
                    </m:sSup>
                  </m:oMath>
                </a14:m>
                <a:r>
                  <a:rPr lang="en-US" sz="2000" dirty="0"/>
                  <a:t> (</a:t>
                </a:r>
                <a14:m>
                  <m:oMath xmlns:m="http://schemas.openxmlformats.org/officeDocument/2006/math">
                    <m:r>
                      <a:rPr lang="en-US" sz="2000" b="0" i="1" dirty="0" smtClean="0">
                        <a:latin typeface="Cambria Math" panose="02040503050406030204" pitchFamily="18" charset="0"/>
                      </a:rPr>
                      <m:t>∗</m:t>
                    </m:r>
                  </m:oMath>
                </a14:m>
                <a:r>
                  <a:rPr lang="en-US" sz="2000" dirty="0"/>
                  <a:t> means complex conjugate)</a:t>
                </a:r>
              </a:p>
              <a:p>
                <a14:m>
                  <m:oMath xmlns:m="http://schemas.openxmlformats.org/officeDocument/2006/math">
                    <m:r>
                      <a:rPr lang="en-US" sz="2000" b="0" i="1" smtClean="0">
                        <a:latin typeface="Cambria Math" panose="02040503050406030204" pitchFamily="18" charset="0"/>
                      </a:rPr>
                      <m:t>𝑠</m:t>
                    </m:r>
                  </m:oMath>
                </a14:m>
                <a:r>
                  <a:rPr lang="en-US" sz="2000" dirty="0"/>
                  <a:t> = scale, </a:t>
                </a:r>
                <a14:m>
                  <m:oMath xmlns:m="http://schemas.openxmlformats.org/officeDocument/2006/math">
                    <m:r>
                      <a:rPr lang="en-US" sz="2000" b="0" i="1" smtClean="0">
                        <a:latin typeface="Cambria Math" panose="02040503050406030204" pitchFamily="18" charset="0"/>
                      </a:rPr>
                      <m:t>𝑛</m:t>
                    </m:r>
                  </m:oMath>
                </a14:m>
                <a:r>
                  <a:rPr lang="en-US" sz="2000" dirty="0"/>
                  <a:t> = time index</a:t>
                </a:r>
              </a:p>
              <a:p>
                <a:endParaRPr lang="en-US" sz="2000" dirty="0"/>
              </a:p>
            </p:txBody>
          </p:sp>
        </mc:Choice>
        <mc:Fallback>
          <p:sp>
            <p:nvSpPr>
              <p:cNvPr id="3" name="内容占位符 2">
                <a:extLst>
                  <a:ext uri="{FF2B5EF4-FFF2-40B4-BE49-F238E27FC236}">
                    <a16:creationId xmlns:a16="http://schemas.microsoft.com/office/drawing/2014/main" id="{B6D5DF6C-0C50-4D37-9F6C-8808136AC0C5}"/>
                  </a:ext>
                </a:extLst>
              </p:cNvPr>
              <p:cNvSpPr>
                <a:spLocks noGrp="1" noRot="1" noChangeAspect="1" noMove="1" noResize="1" noEditPoints="1" noAdjustHandles="1" noChangeArrowheads="1" noChangeShapeType="1" noTextEdit="1"/>
              </p:cNvSpPr>
              <p:nvPr>
                <p:ph idx="1"/>
              </p:nvPr>
            </p:nvSpPr>
            <p:spPr>
              <a:xfrm>
                <a:off x="628650" y="1173018"/>
                <a:ext cx="7886700" cy="5003945"/>
              </a:xfrm>
              <a:blipFill>
                <a:blip r:embed="rId2"/>
                <a:stretch>
                  <a:fillRect l="-696"/>
                </a:stretch>
              </a:blipFill>
            </p:spPr>
            <p:txBody>
              <a:bodyPr/>
              <a:lstStyle/>
              <a:p>
                <a:r>
                  <a:rPr lang="en-US">
                    <a:noFill/>
                  </a:rPr>
                  <a:t> </a:t>
                </a:r>
              </a:p>
            </p:txBody>
          </p:sp>
        </mc:Fallback>
      </mc:AlternateContent>
    </p:spTree>
    <p:extLst>
      <p:ext uri="{BB962C8B-B14F-4D97-AF65-F5344CB8AC3E}">
        <p14:creationId xmlns:p14="http://schemas.microsoft.com/office/powerpoint/2010/main" val="3082059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0C4437-AAC2-44BD-BC59-49BBCD56E5F9}"/>
              </a:ext>
            </a:extLst>
          </p:cNvPr>
          <p:cNvSpPr>
            <a:spLocks noGrp="1"/>
          </p:cNvSpPr>
          <p:nvPr>
            <p:ph type="title"/>
          </p:nvPr>
        </p:nvSpPr>
        <p:spPr>
          <a:xfrm>
            <a:off x="628650" y="365127"/>
            <a:ext cx="7886700" cy="650874"/>
          </a:xfrm>
        </p:spPr>
        <p:txBody>
          <a:bodyPr>
            <a:normAutofit/>
          </a:bodyPr>
          <a:lstStyle/>
          <a:p>
            <a:r>
              <a:rPr lang="en-US" sz="3200" dirty="0" err="1"/>
              <a:t>ComBat</a:t>
            </a:r>
            <a:r>
              <a:rPr lang="en-US" sz="3200" dirty="0"/>
              <a:t> – model site effects</a:t>
            </a:r>
          </a:p>
        </p:txBody>
      </p:sp>
      <mc:AlternateContent xmlns:mc="http://schemas.openxmlformats.org/markup-compatibility/2006" xmlns:a14="http://schemas.microsoft.com/office/drawing/2010/main">
        <mc:Choice Requires="a14">
          <p:sp>
            <p:nvSpPr>
              <p:cNvPr id="4" name="文本框 3">
                <a:extLst>
                  <a:ext uri="{FF2B5EF4-FFF2-40B4-BE49-F238E27FC236}">
                    <a16:creationId xmlns:a16="http://schemas.microsoft.com/office/drawing/2014/main" id="{5798DF83-8AAA-4B2A-9338-05417A7468AC}"/>
                  </a:ext>
                </a:extLst>
              </p:cNvPr>
              <p:cNvSpPr txBox="1"/>
              <p:nvPr/>
            </p:nvSpPr>
            <p:spPr>
              <a:xfrm>
                <a:off x="2413428" y="1117601"/>
                <a:ext cx="4317144" cy="4313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𝑖𝑗𝑣</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𝛼</m:t>
                          </m:r>
                        </m:e>
                        <m:sub>
                          <m:r>
                            <a:rPr lang="en-US" sz="2400" b="0" i="1" smtClean="0">
                              <a:latin typeface="Cambria Math" panose="02040503050406030204" pitchFamily="18" charset="0"/>
                            </a:rPr>
                            <m:t>𝑣</m:t>
                          </m:r>
                        </m:sub>
                      </m:sSub>
                      <m:r>
                        <a:rPr lang="en-US" sz="2400" b="0" i="1" smtClean="0">
                          <a:latin typeface="Cambria Math" panose="02040503050406030204" pitchFamily="18" charset="0"/>
                        </a:rPr>
                        <m:t>+</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𝑋</m:t>
                          </m:r>
                        </m:e>
                        <m:sub>
                          <m:r>
                            <a:rPr lang="en-US" sz="2400" b="0" i="1" smtClean="0">
                              <a:latin typeface="Cambria Math" panose="02040503050406030204" pitchFamily="18" charset="0"/>
                            </a:rPr>
                            <m:t>𝑖𝑗</m:t>
                          </m:r>
                        </m:sub>
                        <m:sup>
                          <m:r>
                            <a:rPr lang="en-US" sz="2400" b="0" i="1" smtClean="0">
                              <a:latin typeface="Cambria Math" panose="02040503050406030204" pitchFamily="18" charset="0"/>
                            </a:rPr>
                            <m:t>𝑇</m:t>
                          </m:r>
                        </m:sup>
                      </m:sSubSup>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𝑣</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𝛾</m:t>
                          </m:r>
                        </m:e>
                        <m:sub>
                          <m:r>
                            <a:rPr lang="en-US" sz="2400" b="0" i="1" smtClean="0">
                              <a:latin typeface="Cambria Math" panose="02040503050406030204" pitchFamily="18" charset="0"/>
                            </a:rPr>
                            <m:t>𝑖𝑣</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𝛿</m:t>
                          </m:r>
                        </m:e>
                        <m:sub>
                          <m:r>
                            <a:rPr lang="en-US" sz="2400" b="0" i="1" smtClean="0">
                              <a:latin typeface="Cambria Math" panose="02040503050406030204" pitchFamily="18" charset="0"/>
                            </a:rPr>
                            <m:t>𝑖𝑣</m:t>
                          </m:r>
                        </m:sub>
                      </m:sSub>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𝜖</m:t>
                          </m:r>
                        </m:e>
                        <m:sub>
                          <m:r>
                            <a:rPr lang="en-US" sz="2400" b="0" i="1" smtClean="0">
                              <a:latin typeface="Cambria Math" panose="02040503050406030204" pitchFamily="18" charset="0"/>
                            </a:rPr>
                            <m:t>𝑖𝑗𝑣</m:t>
                          </m:r>
                        </m:sub>
                      </m:sSub>
                    </m:oMath>
                  </m:oMathPara>
                </a14:m>
                <a:endParaRPr lang="en-US" dirty="0"/>
              </a:p>
            </p:txBody>
          </p:sp>
        </mc:Choice>
        <mc:Fallback xmlns="">
          <p:sp>
            <p:nvSpPr>
              <p:cNvPr id="4" name="文本框 3">
                <a:extLst>
                  <a:ext uri="{FF2B5EF4-FFF2-40B4-BE49-F238E27FC236}">
                    <a16:creationId xmlns:a16="http://schemas.microsoft.com/office/drawing/2014/main" id="{5798DF83-8AAA-4B2A-9338-05417A7468AC}"/>
                  </a:ext>
                </a:extLst>
              </p:cNvPr>
              <p:cNvSpPr txBox="1">
                <a:spLocks noRot="1" noChangeAspect="1" noMove="1" noResize="1" noEditPoints="1" noAdjustHandles="1" noChangeArrowheads="1" noChangeShapeType="1" noTextEdit="1"/>
              </p:cNvSpPr>
              <p:nvPr/>
            </p:nvSpPr>
            <p:spPr>
              <a:xfrm>
                <a:off x="2413428" y="1117601"/>
                <a:ext cx="4317144" cy="43133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F6FFF73D-4BB4-45CB-9D5F-6C8044858627}"/>
                  </a:ext>
                </a:extLst>
              </p:cNvPr>
              <p:cNvSpPr txBox="1"/>
              <p:nvPr/>
            </p:nvSpPr>
            <p:spPr>
              <a:xfrm>
                <a:off x="628650" y="2122952"/>
                <a:ext cx="7886700" cy="3484544"/>
              </a:xfrm>
              <a:prstGeom prst="rect">
                <a:avLst/>
              </a:prstGeom>
              <a:noFill/>
            </p:spPr>
            <p:txBody>
              <a:bodyPr wrap="square" rtlCol="0">
                <a:spAutoFit/>
              </a:bodyPr>
              <a:lstStyle/>
              <a:p>
                <a:pPr>
                  <a:lnSpc>
                    <a:spcPct val="120000"/>
                  </a:lnSpc>
                </a:pPr>
                <a14:m>
                  <m:oMath xmlns:m="http://schemas.openxmlformats.org/officeDocument/2006/math">
                    <m:r>
                      <a:rPr lang="en-US" b="0" i="1" smtClean="0">
                        <a:latin typeface="Cambria Math" panose="02040503050406030204" pitchFamily="18" charset="0"/>
                      </a:rPr>
                      <m:t>𝑖</m:t>
                    </m:r>
                  </m:oMath>
                </a14:m>
                <a:r>
                  <a:rPr lang="en-US" dirty="0"/>
                  <a:t> – index of site</a:t>
                </a:r>
              </a:p>
              <a:p>
                <a:pPr>
                  <a:lnSpc>
                    <a:spcPct val="120000"/>
                  </a:lnSpc>
                </a:pPr>
                <a14:m>
                  <m:oMath xmlns:m="http://schemas.openxmlformats.org/officeDocument/2006/math">
                    <m:r>
                      <a:rPr lang="en-US" b="0" i="1" smtClean="0">
                        <a:latin typeface="Cambria Math" panose="02040503050406030204" pitchFamily="18" charset="0"/>
                      </a:rPr>
                      <m:t>𝑗</m:t>
                    </m:r>
                  </m:oMath>
                </a14:m>
                <a:r>
                  <a:rPr lang="en-US" dirty="0"/>
                  <a:t> – index of subject from each site</a:t>
                </a:r>
              </a:p>
              <a:p>
                <a:pPr>
                  <a:lnSpc>
                    <a:spcPct val="120000"/>
                  </a:lnSpc>
                </a:pPr>
                <a14:m>
                  <m:oMath xmlns:m="http://schemas.openxmlformats.org/officeDocument/2006/math">
                    <m:r>
                      <a:rPr lang="en-US" b="0" i="1" smtClean="0">
                        <a:latin typeface="Cambria Math" panose="02040503050406030204" pitchFamily="18" charset="0"/>
                      </a:rPr>
                      <m:t>𝑣</m:t>
                    </m:r>
                  </m:oMath>
                </a14:m>
                <a:r>
                  <a:rPr lang="en-US" dirty="0"/>
                  <a:t> – index of FC entry </a:t>
                </a:r>
              </a:p>
              <a:p>
                <a:pPr>
                  <a:lnSpc>
                    <a:spcPct val="120000"/>
                  </a:lnSpc>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𝑖𝑗𝑣</m:t>
                        </m:r>
                      </m:sub>
                    </m:sSub>
                  </m:oMath>
                </a14:m>
                <a:r>
                  <a:rPr lang="en-US" dirty="0"/>
                  <a:t> – </a:t>
                </a:r>
                <a14:m>
                  <m:oMath xmlns:m="http://schemas.openxmlformats.org/officeDocument/2006/math">
                    <m:r>
                      <a:rPr lang="en-US" b="0" i="1" smtClean="0">
                        <a:latin typeface="Cambria Math" panose="02040503050406030204" pitchFamily="18" charset="0"/>
                      </a:rPr>
                      <m:t>𝑣</m:t>
                    </m:r>
                  </m:oMath>
                </a14:m>
                <a:r>
                  <a:rPr lang="en-US" dirty="0"/>
                  <a:t>-</a:t>
                </a:r>
                <a:r>
                  <a:rPr lang="en-US" dirty="0" err="1"/>
                  <a:t>th</a:t>
                </a:r>
                <a:r>
                  <a:rPr lang="en-US" dirty="0"/>
                  <a:t> entry of FC of subject </a:t>
                </a:r>
                <a14:m>
                  <m:oMath xmlns:m="http://schemas.openxmlformats.org/officeDocument/2006/math">
                    <m:r>
                      <a:rPr lang="en-US" b="0" i="1" smtClean="0">
                        <a:latin typeface="Cambria Math" panose="02040503050406030204" pitchFamily="18" charset="0"/>
                      </a:rPr>
                      <m:t>𝑗</m:t>
                    </m:r>
                  </m:oMath>
                </a14:m>
                <a:r>
                  <a:rPr lang="en-US" dirty="0"/>
                  <a:t> from site </a:t>
                </a:r>
                <a14:m>
                  <m:oMath xmlns:m="http://schemas.openxmlformats.org/officeDocument/2006/math">
                    <m:r>
                      <a:rPr lang="en-US" b="0" i="1" smtClean="0">
                        <a:latin typeface="Cambria Math" panose="02040503050406030204" pitchFamily="18" charset="0"/>
                      </a:rPr>
                      <m:t>𝑖</m:t>
                    </m:r>
                  </m:oMath>
                </a14:m>
                <a:endParaRPr lang="en-US" dirty="0"/>
              </a:p>
              <a:p>
                <a:pPr>
                  <a:lnSpc>
                    <a:spcPct val="120000"/>
                  </a:lnSpc>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𝛼</m:t>
                        </m:r>
                      </m:e>
                      <m:sub>
                        <m:r>
                          <a:rPr lang="en-US" b="0" i="1" smtClean="0">
                            <a:latin typeface="Cambria Math" panose="02040503050406030204" pitchFamily="18" charset="0"/>
                          </a:rPr>
                          <m:t>𝑣</m:t>
                        </m:r>
                      </m:sub>
                    </m:sSub>
                  </m:oMath>
                </a14:m>
                <a:r>
                  <a:rPr lang="en-US" dirty="0"/>
                  <a:t> – average of FC between a particular ROI pair (</a:t>
                </a:r>
                <a14:m>
                  <m:oMath xmlns:m="http://schemas.openxmlformats.org/officeDocument/2006/math">
                    <m:r>
                      <a:rPr lang="en-US" i="1">
                        <a:latin typeface="Cambria Math" panose="02040503050406030204" pitchFamily="18" charset="0"/>
                      </a:rPr>
                      <m:t>𝑣</m:t>
                    </m:r>
                  </m:oMath>
                </a14:m>
                <a:r>
                  <a:rPr lang="en-US" dirty="0"/>
                  <a:t>-</a:t>
                </a:r>
                <a:r>
                  <a:rPr lang="en-US" dirty="0" err="1"/>
                  <a:t>th</a:t>
                </a:r>
                <a:r>
                  <a:rPr lang="en-US" dirty="0"/>
                  <a:t>)</a:t>
                </a:r>
              </a:p>
              <a:p>
                <a:pPr>
                  <a:lnSpc>
                    <a:spcPct val="120000"/>
                  </a:lnSpc>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𝑖𝑗</m:t>
                        </m:r>
                      </m:sub>
                    </m:sSub>
                  </m:oMath>
                </a14:m>
                <a:r>
                  <a:rPr lang="en-US" dirty="0"/>
                  <a:t> – covariates of subject </a:t>
                </a:r>
                <a14:m>
                  <m:oMath xmlns:m="http://schemas.openxmlformats.org/officeDocument/2006/math">
                    <m:r>
                      <a:rPr lang="en-US" i="1">
                        <a:latin typeface="Cambria Math" panose="02040503050406030204" pitchFamily="18" charset="0"/>
                      </a:rPr>
                      <m:t>𝑗</m:t>
                    </m:r>
                  </m:oMath>
                </a14:m>
                <a:r>
                  <a:rPr lang="en-US" dirty="0"/>
                  <a:t> from site </a:t>
                </a:r>
                <a14:m>
                  <m:oMath xmlns:m="http://schemas.openxmlformats.org/officeDocument/2006/math">
                    <m:r>
                      <a:rPr lang="en-US" i="1">
                        <a:latin typeface="Cambria Math" panose="02040503050406030204" pitchFamily="18" charset="0"/>
                      </a:rPr>
                      <m:t>𝑖</m:t>
                    </m:r>
                  </m:oMath>
                </a14:m>
                <a:r>
                  <a:rPr lang="en-US" dirty="0"/>
                  <a:t> (age, gender, disorder/health)</a:t>
                </a:r>
              </a:p>
              <a:p>
                <a:pPr>
                  <a:lnSpc>
                    <a:spcPct val="120000"/>
                  </a:lnSpc>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𝑣</m:t>
                        </m:r>
                      </m:sub>
                    </m:sSub>
                  </m:oMath>
                </a14:m>
                <a:r>
                  <a:rPr lang="en-US" dirty="0"/>
                  <a:t> – regression coefficients (different site has different coefficients)</a:t>
                </a:r>
              </a:p>
              <a:p>
                <a:pPr>
                  <a:lnSpc>
                    <a:spcPct val="120000"/>
                  </a:lnSpc>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𝛾</m:t>
                        </m:r>
                      </m:e>
                      <m:sub>
                        <m:r>
                          <a:rPr lang="en-US" b="0" i="1" smtClean="0">
                            <a:latin typeface="Cambria Math" panose="02040503050406030204" pitchFamily="18" charset="0"/>
                          </a:rPr>
                          <m:t>𝑖𝑣</m:t>
                        </m:r>
                      </m:sub>
                    </m:sSub>
                  </m:oMath>
                </a14:m>
                <a:r>
                  <a:rPr lang="en-US" dirty="0"/>
                  <a:t> – additive site effects</a:t>
                </a:r>
              </a:p>
              <a:p>
                <a:pPr>
                  <a:lnSpc>
                    <a:spcPct val="120000"/>
                  </a:lnSpc>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𝛿</m:t>
                        </m:r>
                      </m:e>
                      <m:sub>
                        <m:r>
                          <a:rPr lang="en-US" b="0" i="1" smtClean="0">
                            <a:latin typeface="Cambria Math" panose="02040503050406030204" pitchFamily="18" charset="0"/>
                          </a:rPr>
                          <m:t>𝑖𝑣</m:t>
                        </m:r>
                      </m:sub>
                    </m:sSub>
                  </m:oMath>
                </a14:m>
                <a:r>
                  <a:rPr lang="en-US" dirty="0"/>
                  <a:t> – multiplicative site effects</a:t>
                </a:r>
              </a:p>
              <a:p>
                <a:pPr>
                  <a:lnSpc>
                    <a:spcPct val="120000"/>
                  </a:lnSpc>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𝜖</m:t>
                        </m:r>
                      </m:e>
                      <m:sub>
                        <m:r>
                          <a:rPr lang="en-US" b="0" i="1" smtClean="0">
                            <a:latin typeface="Cambria Math" panose="02040503050406030204" pitchFamily="18" charset="0"/>
                          </a:rPr>
                          <m:t>𝑖𝑗𝑣</m:t>
                        </m:r>
                      </m:sub>
                    </m:sSub>
                  </m:oMath>
                </a14:m>
                <a:r>
                  <a:rPr lang="en-US" dirty="0"/>
                  <a:t> – residual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𝒩</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0, </m:t>
                        </m:r>
                        <m:sSubSup>
                          <m:sSubSupPr>
                            <m:ctrlPr>
                              <a:rPr lang="en-US" b="0" i="1" smtClean="0">
                                <a:latin typeface="Cambria Math" panose="02040503050406030204" pitchFamily="18" charset="0"/>
                                <a:ea typeface="Cambria Math" panose="02040503050406030204" pitchFamily="18" charset="0"/>
                              </a:rPr>
                            </m:ctrlPr>
                          </m:sSubSupPr>
                          <m:e>
                            <m:r>
                              <a:rPr lang="en-US" b="0" i="1" smtClean="0">
                                <a:latin typeface="Cambria Math" panose="02040503050406030204" pitchFamily="18" charset="0"/>
                                <a:ea typeface="Cambria Math" panose="02040503050406030204" pitchFamily="18" charset="0"/>
                              </a:rPr>
                              <m:t>𝜎</m:t>
                            </m:r>
                          </m:e>
                          <m:sub>
                            <m:r>
                              <a:rPr lang="en-US" b="0" i="1" smtClean="0">
                                <a:latin typeface="Cambria Math" panose="02040503050406030204" pitchFamily="18" charset="0"/>
                                <a:ea typeface="Cambria Math" panose="02040503050406030204" pitchFamily="18" charset="0"/>
                              </a:rPr>
                              <m:t>𝑣</m:t>
                            </m:r>
                          </m:sub>
                          <m:sup>
                            <m:r>
                              <a:rPr lang="en-US" b="0" i="1" smtClean="0">
                                <a:latin typeface="Cambria Math" panose="02040503050406030204" pitchFamily="18" charset="0"/>
                                <a:ea typeface="Cambria Math" panose="02040503050406030204" pitchFamily="18" charset="0"/>
                              </a:rPr>
                              <m:t>2</m:t>
                            </m:r>
                          </m:sup>
                        </m:sSubSup>
                      </m:e>
                    </m:d>
                  </m:oMath>
                </a14:m>
                <a:endParaRPr lang="en-US" dirty="0"/>
              </a:p>
            </p:txBody>
          </p:sp>
        </mc:Choice>
        <mc:Fallback xmlns="">
          <p:sp>
            <p:nvSpPr>
              <p:cNvPr id="5" name="文本框 4">
                <a:extLst>
                  <a:ext uri="{FF2B5EF4-FFF2-40B4-BE49-F238E27FC236}">
                    <a16:creationId xmlns:a16="http://schemas.microsoft.com/office/drawing/2014/main" id="{F6FFF73D-4BB4-45CB-9D5F-6C8044858627}"/>
                  </a:ext>
                </a:extLst>
              </p:cNvPr>
              <p:cNvSpPr txBox="1">
                <a:spLocks noRot="1" noChangeAspect="1" noMove="1" noResize="1" noEditPoints="1" noAdjustHandles="1" noChangeArrowheads="1" noChangeShapeType="1" noTextEdit="1"/>
              </p:cNvSpPr>
              <p:nvPr/>
            </p:nvSpPr>
            <p:spPr>
              <a:xfrm>
                <a:off x="628650" y="2122952"/>
                <a:ext cx="7886700" cy="3484544"/>
              </a:xfrm>
              <a:prstGeom prst="rect">
                <a:avLst/>
              </a:prstGeom>
              <a:blipFill>
                <a:blip r:embed="rId4"/>
                <a:stretch>
                  <a:fillRect l="-232" b="-1224"/>
                </a:stretch>
              </a:blipFill>
            </p:spPr>
            <p:txBody>
              <a:bodyPr/>
              <a:lstStyle/>
              <a:p>
                <a:r>
                  <a:rPr lang="en-US">
                    <a:noFill/>
                  </a:rPr>
                  <a:t> </a:t>
                </a:r>
              </a:p>
            </p:txBody>
          </p:sp>
        </mc:Fallback>
      </mc:AlternateContent>
    </p:spTree>
    <p:extLst>
      <p:ext uri="{BB962C8B-B14F-4D97-AF65-F5344CB8AC3E}">
        <p14:creationId xmlns:p14="http://schemas.microsoft.com/office/powerpoint/2010/main" val="97678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0C4437-AAC2-44BD-BC59-49BBCD56E5F9}"/>
              </a:ext>
            </a:extLst>
          </p:cNvPr>
          <p:cNvSpPr>
            <a:spLocks noGrp="1"/>
          </p:cNvSpPr>
          <p:nvPr>
            <p:ph type="title"/>
          </p:nvPr>
        </p:nvSpPr>
        <p:spPr>
          <a:xfrm>
            <a:off x="628650" y="365127"/>
            <a:ext cx="7886700" cy="650874"/>
          </a:xfrm>
        </p:spPr>
        <p:txBody>
          <a:bodyPr>
            <a:normAutofit/>
          </a:bodyPr>
          <a:lstStyle/>
          <a:p>
            <a:r>
              <a:rPr lang="en-US" sz="3200" dirty="0" err="1"/>
              <a:t>ComBat</a:t>
            </a:r>
            <a:r>
              <a:rPr lang="en-US" sz="3200" dirty="0"/>
              <a:t> – model site effects</a:t>
            </a:r>
          </a:p>
        </p:txBody>
      </p:sp>
      <mc:AlternateContent xmlns:mc="http://schemas.openxmlformats.org/markup-compatibility/2006">
        <mc:Choice xmlns:a14="http://schemas.microsoft.com/office/drawing/2010/main" Requires="a14">
          <p:sp>
            <p:nvSpPr>
              <p:cNvPr id="4" name="文本框 3">
                <a:extLst>
                  <a:ext uri="{FF2B5EF4-FFF2-40B4-BE49-F238E27FC236}">
                    <a16:creationId xmlns:a16="http://schemas.microsoft.com/office/drawing/2014/main" id="{5798DF83-8AAA-4B2A-9338-05417A7468AC}"/>
                  </a:ext>
                </a:extLst>
              </p:cNvPr>
              <p:cNvSpPr txBox="1"/>
              <p:nvPr/>
            </p:nvSpPr>
            <p:spPr>
              <a:xfrm>
                <a:off x="1433352" y="2810410"/>
                <a:ext cx="6277296" cy="1335045"/>
              </a:xfrm>
              <a:prstGeom prst="rect">
                <a:avLst/>
              </a:prstGeom>
              <a:noFill/>
            </p:spPr>
            <p:txBody>
              <a:bodyPr wrap="none" lIns="0" tIns="0" rIns="0" bIns="0" rtlCol="0">
                <a:spAutoFit/>
              </a:bodyPr>
              <a:lstStyle/>
              <a:p>
                <a:pPr/>
                <a14:m>
                  <m:oMath xmlns:m="http://schemas.openxmlformats.org/officeDocument/2006/math">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𝑦</m:t>
                        </m:r>
                      </m:e>
                      <m:sub>
                        <m:r>
                          <a:rPr lang="en-US" sz="2400" b="0" i="1" smtClean="0">
                            <a:latin typeface="Cambria Math" panose="02040503050406030204" pitchFamily="18" charset="0"/>
                          </a:rPr>
                          <m:t>𝑖𝑗𝑣</m:t>
                        </m:r>
                      </m:sub>
                      <m:sup>
                        <m:r>
                          <m:rPr>
                            <m:sty m:val="p"/>
                          </m:rPr>
                          <a:rPr lang="en-US" sz="2400" b="0" i="0" smtClean="0">
                            <a:latin typeface="Cambria Math" panose="02040503050406030204" pitchFamily="18" charset="0"/>
                          </a:rPr>
                          <m:t>ComBat</m:t>
                        </m:r>
                      </m:sup>
                    </m:sSubSup>
                    <m:r>
                      <a:rPr lang="en-US" sz="2400" b="0" i="1" smtClean="0">
                        <a:latin typeface="Cambria Math" panose="02040503050406030204" pitchFamily="18" charset="0"/>
                      </a:rPr>
                      <m:t>=</m:t>
                    </m:r>
                  </m:oMath>
                </a14:m>
                <a:r>
                  <a:rPr lang="en-US" sz="2400" dirty="0"/>
                  <a:t> </a:t>
                </a:r>
                <a14:m>
                  <m:oMath xmlns:m="http://schemas.openxmlformats.org/officeDocument/2006/math">
                    <m:acc>
                      <m:accPr>
                        <m:chr m:val="̂"/>
                        <m:ctrlPr>
                          <a:rPr lang="en-US" sz="2400" i="1">
                            <a:latin typeface="Cambria Math" panose="02040503050406030204" pitchFamily="18" charset="0"/>
                          </a:rPr>
                        </m:ctrlPr>
                      </m:accPr>
                      <m:e>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1">
                                <a:latin typeface="Cambria Math" panose="02040503050406030204" pitchFamily="18" charset="0"/>
                              </a:rPr>
                              <m:t>𝑣</m:t>
                            </m:r>
                          </m:sub>
                        </m:sSub>
                      </m:e>
                    </m:acc>
                    <m:r>
                      <a:rPr lang="en-US" sz="2400" i="1">
                        <a:latin typeface="Cambria Math" panose="02040503050406030204" pitchFamily="18" charset="0"/>
                      </a:rPr>
                      <m:t>+</m:t>
                    </m:r>
                    <m:sSubSup>
                      <m:sSubSupPr>
                        <m:ctrlPr>
                          <a:rPr lang="en-US" sz="2400" i="1">
                            <a:latin typeface="Cambria Math" panose="02040503050406030204" pitchFamily="18" charset="0"/>
                          </a:rPr>
                        </m:ctrlPr>
                      </m:sSubSupPr>
                      <m:e>
                        <m:r>
                          <a:rPr lang="en-US" sz="2400" i="1">
                            <a:latin typeface="Cambria Math" panose="02040503050406030204" pitchFamily="18" charset="0"/>
                          </a:rPr>
                          <m:t>𝑋</m:t>
                        </m:r>
                      </m:e>
                      <m:sub>
                        <m:r>
                          <a:rPr lang="en-US" sz="2400" i="1">
                            <a:latin typeface="Cambria Math" panose="02040503050406030204" pitchFamily="18" charset="0"/>
                          </a:rPr>
                          <m:t>𝑖𝑗</m:t>
                        </m:r>
                      </m:sub>
                      <m:sup>
                        <m:r>
                          <a:rPr lang="en-US" sz="2400" i="1">
                            <a:latin typeface="Cambria Math" panose="02040503050406030204" pitchFamily="18" charset="0"/>
                          </a:rPr>
                          <m:t>𝑇</m:t>
                        </m:r>
                      </m:sup>
                    </m:sSubSup>
                    <m:acc>
                      <m:accPr>
                        <m:chr m:val="̂"/>
                        <m:ctrlPr>
                          <a:rPr lang="en-US" sz="2400" i="1">
                            <a:latin typeface="Cambria Math" panose="02040503050406030204" pitchFamily="18" charset="0"/>
                          </a:rPr>
                        </m:ctrlPr>
                      </m:accPr>
                      <m:e>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𝑣</m:t>
                            </m:r>
                          </m:sub>
                        </m:sSub>
                      </m:e>
                    </m:acc>
                    <m:r>
                      <a:rPr lang="en-US" sz="2400" b="0" i="1" smtClean="0">
                        <a:latin typeface="Cambria Math" panose="02040503050406030204" pitchFamily="18" charset="0"/>
                      </a:rPr>
                      <m:t>+</m:t>
                    </m:r>
                    <m:acc>
                      <m:accPr>
                        <m:chr m:val="̂"/>
                        <m:ctrlPr>
                          <a:rPr lang="en-US" sz="2400" i="1">
                            <a:latin typeface="Cambria Math" panose="02040503050406030204" pitchFamily="18" charset="0"/>
                          </a:rPr>
                        </m:ctrlPr>
                      </m:accPr>
                      <m:e>
                        <m:sSub>
                          <m:sSubPr>
                            <m:ctrlPr>
                              <a:rPr lang="en-US" sz="2400" i="1">
                                <a:latin typeface="Cambria Math" panose="02040503050406030204" pitchFamily="18" charset="0"/>
                              </a:rPr>
                            </m:ctrlPr>
                          </m:sSubPr>
                          <m:e>
                            <m:r>
                              <a:rPr lang="en-US" sz="2400" i="1">
                                <a:latin typeface="Cambria Math" panose="02040503050406030204" pitchFamily="18" charset="0"/>
                              </a:rPr>
                              <m:t>𝜖</m:t>
                            </m:r>
                          </m:e>
                          <m:sub>
                            <m:r>
                              <a:rPr lang="en-US" sz="2400" i="1">
                                <a:latin typeface="Cambria Math" panose="02040503050406030204" pitchFamily="18" charset="0"/>
                              </a:rPr>
                              <m:t>𝑖𝑗𝑣</m:t>
                            </m:r>
                          </m:sub>
                        </m:sSub>
                      </m:e>
                    </m:acc>
                  </m:oMath>
                </a14:m>
                <a:endParaRPr lang="en-US" sz="2400" b="0"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sSubSup>
                        <m:sSubSupPr>
                          <m:ctrlPr>
                            <a:rPr lang="en-US" sz="2400" i="1" smtClean="0">
                              <a:solidFill>
                                <a:schemeClr val="bg1"/>
                              </a:solidFill>
                              <a:latin typeface="Cambria Math" panose="02040503050406030204" pitchFamily="18" charset="0"/>
                            </a:rPr>
                          </m:ctrlPr>
                        </m:sSubSupPr>
                        <m:e>
                          <m:r>
                            <a:rPr lang="en-US" sz="2400" i="1">
                              <a:solidFill>
                                <a:schemeClr val="bg1"/>
                              </a:solidFill>
                              <a:latin typeface="Cambria Math" panose="02040503050406030204" pitchFamily="18" charset="0"/>
                            </a:rPr>
                            <m:t>𝑦</m:t>
                          </m:r>
                        </m:e>
                        <m:sub>
                          <m:r>
                            <a:rPr lang="en-US" sz="2400" i="1">
                              <a:solidFill>
                                <a:schemeClr val="bg1"/>
                              </a:solidFill>
                              <a:latin typeface="Cambria Math" panose="02040503050406030204" pitchFamily="18" charset="0"/>
                            </a:rPr>
                            <m:t>𝑖𝑗𝑣</m:t>
                          </m:r>
                        </m:sub>
                        <m:sup>
                          <m:r>
                            <m:rPr>
                              <m:sty m:val="p"/>
                            </m:rPr>
                            <a:rPr lang="en-US" sz="2400">
                              <a:solidFill>
                                <a:schemeClr val="bg1"/>
                              </a:solidFill>
                              <a:latin typeface="Cambria Math" panose="02040503050406030204" pitchFamily="18" charset="0"/>
                            </a:rPr>
                            <m:t>ComBat</m:t>
                          </m:r>
                        </m:sup>
                      </m:sSubSup>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𝑖𝑗𝑣</m:t>
                              </m:r>
                            </m:sub>
                          </m:sSub>
                          <m:r>
                            <a:rPr lang="en-US" sz="2400" b="0" i="1" smtClean="0">
                              <a:latin typeface="Cambria Math" panose="02040503050406030204" pitchFamily="18" charset="0"/>
                            </a:rPr>
                            <m:t>−</m:t>
                          </m:r>
                          <m:acc>
                            <m:accPr>
                              <m:chr m:val="̂"/>
                              <m:ctrlPr>
                                <a:rPr lang="en-US" sz="2400" b="0" i="1" smtClean="0">
                                  <a:latin typeface="Cambria Math" panose="02040503050406030204" pitchFamily="18" charset="0"/>
                                </a:rPr>
                              </m:ctrlPr>
                            </m:accPr>
                            <m:e>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1">
                                      <a:latin typeface="Cambria Math" panose="02040503050406030204" pitchFamily="18" charset="0"/>
                                    </a:rPr>
                                    <m:t>𝑣</m:t>
                                  </m:r>
                                </m:sub>
                              </m:sSub>
                            </m:e>
                          </m:acc>
                          <m:r>
                            <a:rPr lang="en-US" sz="2400" b="0" i="1" smtClean="0">
                              <a:latin typeface="Cambria Math" panose="02040503050406030204" pitchFamily="18" charset="0"/>
                            </a:rPr>
                            <m:t>−</m:t>
                          </m:r>
                          <m:sSubSup>
                            <m:sSubSupPr>
                              <m:ctrlPr>
                                <a:rPr lang="en-US" sz="2400" i="1">
                                  <a:latin typeface="Cambria Math" panose="02040503050406030204" pitchFamily="18" charset="0"/>
                                </a:rPr>
                              </m:ctrlPr>
                            </m:sSubSupPr>
                            <m:e>
                              <m:r>
                                <a:rPr lang="en-US" sz="2400" i="1">
                                  <a:latin typeface="Cambria Math" panose="02040503050406030204" pitchFamily="18" charset="0"/>
                                </a:rPr>
                                <m:t>𝑋</m:t>
                              </m:r>
                            </m:e>
                            <m:sub>
                              <m:r>
                                <a:rPr lang="en-US" sz="2400" i="1">
                                  <a:latin typeface="Cambria Math" panose="02040503050406030204" pitchFamily="18" charset="0"/>
                                </a:rPr>
                                <m:t>𝑖𝑗</m:t>
                              </m:r>
                            </m:sub>
                            <m:sup>
                              <m:r>
                                <a:rPr lang="en-US" sz="2400" i="1">
                                  <a:latin typeface="Cambria Math" panose="02040503050406030204" pitchFamily="18" charset="0"/>
                                </a:rPr>
                                <m:t>𝑇</m:t>
                              </m:r>
                            </m:sup>
                          </m:sSubSup>
                          <m:acc>
                            <m:accPr>
                              <m:chr m:val="̂"/>
                              <m:ctrlPr>
                                <a:rPr lang="en-US" sz="2400" b="0" i="1" smtClean="0">
                                  <a:latin typeface="Cambria Math" panose="02040503050406030204" pitchFamily="18" charset="0"/>
                                </a:rPr>
                              </m:ctrlPr>
                            </m:accPr>
                            <m:e>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𝑣</m:t>
                                  </m:r>
                                </m:sub>
                              </m:sSub>
                            </m:e>
                          </m:acc>
                          <m:r>
                            <a:rPr lang="en-US" sz="2400" b="0" i="1" smtClean="0">
                              <a:latin typeface="Cambria Math" panose="02040503050406030204" pitchFamily="18" charset="0"/>
                            </a:rPr>
                            <m:t>−</m:t>
                          </m:r>
                          <m:sSubSup>
                            <m:sSubSupPr>
                              <m:ctrlPr>
                                <a:rPr lang="en-US" sz="2400" b="0" i="1" smtClean="0">
                                  <a:latin typeface="Cambria Math" panose="02040503050406030204" pitchFamily="18" charset="0"/>
                                </a:rPr>
                              </m:ctrlPr>
                            </m:sSubSupPr>
                            <m:e>
                              <m:r>
                                <a:rPr lang="en-US" sz="2400" i="1">
                                  <a:latin typeface="Cambria Math" panose="02040503050406030204" pitchFamily="18" charset="0"/>
                                </a:rPr>
                                <m:t>𝛾</m:t>
                              </m:r>
                            </m:e>
                            <m:sub>
                              <m:r>
                                <a:rPr lang="en-US" sz="2400" i="1">
                                  <a:latin typeface="Cambria Math" panose="02040503050406030204" pitchFamily="18" charset="0"/>
                                </a:rPr>
                                <m:t>𝑖𝑣</m:t>
                              </m:r>
                            </m:sub>
                            <m:sup>
                              <m:r>
                                <a:rPr lang="en-US" sz="2400" b="0" i="1" smtClean="0">
                                  <a:latin typeface="Cambria Math" panose="02040503050406030204" pitchFamily="18" charset="0"/>
                                </a:rPr>
                                <m:t>∗</m:t>
                              </m:r>
                            </m:sup>
                          </m:sSubSup>
                        </m:num>
                        <m:den>
                          <m:sSubSup>
                            <m:sSubSupPr>
                              <m:ctrlPr>
                                <a:rPr lang="en-US" sz="2400" b="0" i="1" smtClean="0">
                                  <a:latin typeface="Cambria Math" panose="02040503050406030204" pitchFamily="18" charset="0"/>
                                </a:rPr>
                              </m:ctrlPr>
                            </m:sSubSupPr>
                            <m:e>
                              <m:r>
                                <a:rPr lang="en-US" sz="2400" i="1">
                                  <a:latin typeface="Cambria Math" panose="02040503050406030204" pitchFamily="18" charset="0"/>
                                </a:rPr>
                                <m:t>𝛿</m:t>
                              </m:r>
                            </m:e>
                            <m:sub>
                              <m:r>
                                <a:rPr lang="en-US" sz="2400" i="1">
                                  <a:latin typeface="Cambria Math" panose="02040503050406030204" pitchFamily="18" charset="0"/>
                                </a:rPr>
                                <m:t>𝑖𝑣</m:t>
                              </m:r>
                            </m:sub>
                            <m:sup>
                              <m:r>
                                <a:rPr lang="en-US" sz="2400" b="0" i="1" smtClean="0">
                                  <a:latin typeface="Cambria Math" panose="02040503050406030204" pitchFamily="18" charset="0"/>
                                </a:rPr>
                                <m:t>∗</m:t>
                              </m:r>
                            </m:sup>
                          </m:sSubSup>
                        </m:den>
                      </m:f>
                      <m:r>
                        <a:rPr lang="en-US" sz="2400" i="1">
                          <a:latin typeface="Cambria Math" panose="02040503050406030204" pitchFamily="18" charset="0"/>
                        </a:rPr>
                        <m:t>+</m:t>
                      </m:r>
                      <m:acc>
                        <m:accPr>
                          <m:chr m:val="̂"/>
                          <m:ctrlPr>
                            <a:rPr lang="en-US" sz="2400" b="0" i="1" smtClean="0">
                              <a:latin typeface="Cambria Math" panose="02040503050406030204" pitchFamily="18" charset="0"/>
                            </a:rPr>
                          </m:ctrlPr>
                        </m:acc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𝛼</m:t>
                              </m:r>
                            </m:e>
                            <m:sub>
                              <m:r>
                                <a:rPr lang="en-US" sz="2400" b="0" i="1" smtClean="0">
                                  <a:latin typeface="Cambria Math" panose="02040503050406030204" pitchFamily="18" charset="0"/>
                                </a:rPr>
                                <m:t>𝑣</m:t>
                              </m:r>
                            </m:sub>
                          </m:sSub>
                        </m:e>
                      </m:acc>
                      <m:r>
                        <a:rPr lang="en-US" sz="2400" b="0" i="1" smtClean="0">
                          <a:latin typeface="Cambria Math" panose="02040503050406030204" pitchFamily="18" charset="0"/>
                        </a:rPr>
                        <m:t>+</m:t>
                      </m:r>
                      <m:sSubSup>
                        <m:sSubSupPr>
                          <m:ctrlPr>
                            <a:rPr lang="en-US" sz="2400" i="1">
                              <a:latin typeface="Cambria Math" panose="02040503050406030204" pitchFamily="18" charset="0"/>
                            </a:rPr>
                          </m:ctrlPr>
                        </m:sSubSupPr>
                        <m:e>
                          <m:r>
                            <a:rPr lang="en-US" sz="2400" i="1">
                              <a:latin typeface="Cambria Math" panose="02040503050406030204" pitchFamily="18" charset="0"/>
                            </a:rPr>
                            <m:t>𝑋</m:t>
                          </m:r>
                        </m:e>
                        <m:sub>
                          <m:r>
                            <a:rPr lang="en-US" sz="2400" i="1">
                              <a:latin typeface="Cambria Math" panose="02040503050406030204" pitchFamily="18" charset="0"/>
                            </a:rPr>
                            <m:t>𝑖𝑗</m:t>
                          </m:r>
                        </m:sub>
                        <m:sup>
                          <m:r>
                            <a:rPr lang="en-US" sz="2400" i="1">
                              <a:latin typeface="Cambria Math" panose="02040503050406030204" pitchFamily="18" charset="0"/>
                            </a:rPr>
                            <m:t>𝑇</m:t>
                          </m:r>
                        </m:sup>
                      </m:sSubSup>
                      <m:acc>
                        <m:accPr>
                          <m:chr m:val="̂"/>
                          <m:ctrlPr>
                            <a:rPr lang="en-US" sz="2400" i="1">
                              <a:latin typeface="Cambria Math" panose="02040503050406030204" pitchFamily="18" charset="0"/>
                            </a:rPr>
                          </m:ctrlPr>
                        </m:accPr>
                        <m:e>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𝑣</m:t>
                              </m:r>
                            </m:sub>
                          </m:sSub>
                        </m:e>
                      </m:acc>
                    </m:oMath>
                  </m:oMathPara>
                </a14:m>
                <a:endParaRPr lang="en-US" dirty="0"/>
              </a:p>
            </p:txBody>
          </p:sp>
        </mc:Choice>
        <mc:Fallback>
          <p:sp>
            <p:nvSpPr>
              <p:cNvPr id="4" name="文本框 3">
                <a:extLst>
                  <a:ext uri="{FF2B5EF4-FFF2-40B4-BE49-F238E27FC236}">
                    <a16:creationId xmlns:a16="http://schemas.microsoft.com/office/drawing/2014/main" id="{5798DF83-8AAA-4B2A-9338-05417A7468AC}"/>
                  </a:ext>
                </a:extLst>
              </p:cNvPr>
              <p:cNvSpPr txBox="1">
                <a:spLocks noRot="1" noChangeAspect="1" noMove="1" noResize="1" noEditPoints="1" noAdjustHandles="1" noChangeArrowheads="1" noChangeShapeType="1" noTextEdit="1"/>
              </p:cNvSpPr>
              <p:nvPr/>
            </p:nvSpPr>
            <p:spPr>
              <a:xfrm>
                <a:off x="1433352" y="2810410"/>
                <a:ext cx="6277296" cy="1335045"/>
              </a:xfrm>
              <a:prstGeom prst="rect">
                <a:avLst/>
              </a:prstGeom>
              <a:blipFill>
                <a:blip r:embed="rId3"/>
                <a:stretch>
                  <a:fillRect/>
                </a:stretch>
              </a:blipFill>
            </p:spPr>
            <p:txBody>
              <a:bodyPr/>
              <a:lstStyle/>
              <a:p>
                <a:r>
                  <a:rPr lang="en-US">
                    <a:noFill/>
                  </a:rPr>
                  <a:t> </a:t>
                </a:r>
              </a:p>
            </p:txBody>
          </p:sp>
        </mc:Fallback>
      </mc:AlternateContent>
      <p:sp>
        <p:nvSpPr>
          <p:cNvPr id="3" name="文本框 2">
            <a:extLst>
              <a:ext uri="{FF2B5EF4-FFF2-40B4-BE49-F238E27FC236}">
                <a16:creationId xmlns:a16="http://schemas.microsoft.com/office/drawing/2014/main" id="{24E21C5C-719C-4190-BD16-5816422F7464}"/>
              </a:ext>
            </a:extLst>
          </p:cNvPr>
          <p:cNvSpPr txBox="1"/>
          <p:nvPr/>
        </p:nvSpPr>
        <p:spPr>
          <a:xfrm>
            <a:off x="628650" y="2265462"/>
            <a:ext cx="3371273" cy="430887"/>
          </a:xfrm>
          <a:prstGeom prst="rect">
            <a:avLst/>
          </a:prstGeom>
          <a:noFill/>
        </p:spPr>
        <p:txBody>
          <a:bodyPr wrap="square" rtlCol="0">
            <a:spAutoFit/>
          </a:bodyPr>
          <a:lstStyle/>
          <a:p>
            <a:r>
              <a:rPr lang="en-US" sz="2200" dirty="0"/>
              <a:t>FC after </a:t>
            </a:r>
            <a:r>
              <a:rPr lang="en-US" sz="2200" dirty="0" err="1"/>
              <a:t>ComBat</a:t>
            </a:r>
            <a:r>
              <a:rPr lang="en-US" sz="2200" dirty="0"/>
              <a:t> correction:</a:t>
            </a:r>
          </a:p>
        </p:txBody>
      </p:sp>
      <mc:AlternateContent xmlns:mc="http://schemas.openxmlformats.org/markup-compatibility/2006">
        <mc:Choice xmlns:a14="http://schemas.microsoft.com/office/drawing/2010/main" Requires="a14">
          <p:sp>
            <p:nvSpPr>
              <p:cNvPr id="6" name="文本框 5">
                <a:extLst>
                  <a:ext uri="{FF2B5EF4-FFF2-40B4-BE49-F238E27FC236}">
                    <a16:creationId xmlns:a16="http://schemas.microsoft.com/office/drawing/2014/main" id="{1C695F27-EFE5-4B35-977D-4546CB2C1F43}"/>
                  </a:ext>
                </a:extLst>
              </p:cNvPr>
              <p:cNvSpPr txBox="1"/>
              <p:nvPr/>
            </p:nvSpPr>
            <p:spPr>
              <a:xfrm>
                <a:off x="628650" y="4594403"/>
                <a:ext cx="7081998" cy="369588"/>
              </a:xfrm>
              <a:prstGeom prst="rect">
                <a:avLst/>
              </a:prstGeom>
              <a:noFill/>
            </p:spPr>
            <p:txBody>
              <a:bodyPr wrap="square" rtlCol="0">
                <a:spAutoFit/>
              </a:bodyPr>
              <a:lstStyle/>
              <a:p>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𝛾</m:t>
                        </m:r>
                      </m:e>
                      <m:sub>
                        <m:r>
                          <a:rPr lang="en-US" i="1">
                            <a:latin typeface="Cambria Math" panose="02040503050406030204" pitchFamily="18" charset="0"/>
                          </a:rPr>
                          <m:t>𝑖𝑣</m:t>
                        </m:r>
                      </m:sub>
                      <m:sup>
                        <m:r>
                          <a:rPr lang="en-US" i="1">
                            <a:latin typeface="Cambria Math" panose="02040503050406030204" pitchFamily="18" charset="0"/>
                          </a:rPr>
                          <m:t>∗</m:t>
                        </m:r>
                      </m:sup>
                    </m:sSubSup>
                  </m:oMath>
                </a14:m>
                <a:r>
                  <a:rPr lang="en-US" dirty="0"/>
                  <a:t> and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𝛿</m:t>
                        </m:r>
                      </m:e>
                      <m:sub>
                        <m:r>
                          <a:rPr lang="en-US" i="1">
                            <a:latin typeface="Cambria Math" panose="02040503050406030204" pitchFamily="18" charset="0"/>
                          </a:rPr>
                          <m:t>𝑖𝑣</m:t>
                        </m:r>
                      </m:sub>
                      <m:sup>
                        <m:r>
                          <a:rPr lang="en-US" i="1">
                            <a:latin typeface="Cambria Math" panose="02040503050406030204" pitchFamily="18" charset="0"/>
                          </a:rPr>
                          <m:t>∗</m:t>
                        </m:r>
                      </m:sup>
                    </m:sSubSup>
                  </m:oMath>
                </a14:m>
                <a:r>
                  <a:rPr lang="en-US" dirty="0"/>
                  <a:t> are estimated by empirical Bayes (EB) procedure.</a:t>
                </a:r>
              </a:p>
            </p:txBody>
          </p:sp>
        </mc:Choice>
        <mc:Fallback>
          <p:sp>
            <p:nvSpPr>
              <p:cNvPr id="6" name="文本框 5">
                <a:extLst>
                  <a:ext uri="{FF2B5EF4-FFF2-40B4-BE49-F238E27FC236}">
                    <a16:creationId xmlns:a16="http://schemas.microsoft.com/office/drawing/2014/main" id="{1C695F27-EFE5-4B35-977D-4546CB2C1F43}"/>
                  </a:ext>
                </a:extLst>
              </p:cNvPr>
              <p:cNvSpPr txBox="1">
                <a:spLocks noRot="1" noChangeAspect="1" noMove="1" noResize="1" noEditPoints="1" noAdjustHandles="1" noChangeArrowheads="1" noChangeShapeType="1" noTextEdit="1"/>
              </p:cNvSpPr>
              <p:nvPr/>
            </p:nvSpPr>
            <p:spPr>
              <a:xfrm>
                <a:off x="628650" y="4594403"/>
                <a:ext cx="7081998" cy="369588"/>
              </a:xfrm>
              <a:prstGeom prst="rect">
                <a:avLst/>
              </a:prstGeom>
              <a:blipFill>
                <a:blip r:embed="rId4"/>
                <a:stretch>
                  <a:fillRect t="-10000" b="-2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文本框 6">
                <a:extLst>
                  <a:ext uri="{FF2B5EF4-FFF2-40B4-BE49-F238E27FC236}">
                    <a16:creationId xmlns:a16="http://schemas.microsoft.com/office/drawing/2014/main" id="{0A3DF2CD-2C79-4362-A4CC-1E4DC71697C3}"/>
                  </a:ext>
                </a:extLst>
              </p:cNvPr>
              <p:cNvSpPr txBox="1"/>
              <p:nvPr/>
            </p:nvSpPr>
            <p:spPr>
              <a:xfrm>
                <a:off x="2413428" y="1117601"/>
                <a:ext cx="4317144" cy="4313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𝑖𝑗𝑣</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𝛼</m:t>
                          </m:r>
                        </m:e>
                        <m:sub>
                          <m:r>
                            <a:rPr lang="en-US" sz="2400" b="0" i="1" smtClean="0">
                              <a:latin typeface="Cambria Math" panose="02040503050406030204" pitchFamily="18" charset="0"/>
                            </a:rPr>
                            <m:t>𝑣</m:t>
                          </m:r>
                        </m:sub>
                      </m:sSub>
                      <m:r>
                        <a:rPr lang="en-US" sz="2400" b="0" i="1" smtClean="0">
                          <a:latin typeface="Cambria Math" panose="02040503050406030204" pitchFamily="18" charset="0"/>
                        </a:rPr>
                        <m:t>+</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𝑋</m:t>
                          </m:r>
                        </m:e>
                        <m:sub>
                          <m:r>
                            <a:rPr lang="en-US" sz="2400" b="0" i="1" smtClean="0">
                              <a:latin typeface="Cambria Math" panose="02040503050406030204" pitchFamily="18" charset="0"/>
                            </a:rPr>
                            <m:t>𝑖𝑗</m:t>
                          </m:r>
                        </m:sub>
                        <m:sup>
                          <m:r>
                            <a:rPr lang="en-US" sz="2400" b="0" i="1" smtClean="0">
                              <a:latin typeface="Cambria Math" panose="02040503050406030204" pitchFamily="18" charset="0"/>
                            </a:rPr>
                            <m:t>𝑇</m:t>
                          </m:r>
                        </m:sup>
                      </m:sSubSup>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𝑣</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𝛾</m:t>
                          </m:r>
                        </m:e>
                        <m:sub>
                          <m:r>
                            <a:rPr lang="en-US" sz="2400" b="0" i="1" smtClean="0">
                              <a:latin typeface="Cambria Math" panose="02040503050406030204" pitchFamily="18" charset="0"/>
                            </a:rPr>
                            <m:t>𝑖𝑣</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𝛿</m:t>
                          </m:r>
                        </m:e>
                        <m:sub>
                          <m:r>
                            <a:rPr lang="en-US" sz="2400" b="0" i="1" smtClean="0">
                              <a:latin typeface="Cambria Math" panose="02040503050406030204" pitchFamily="18" charset="0"/>
                            </a:rPr>
                            <m:t>𝑖𝑣</m:t>
                          </m:r>
                        </m:sub>
                      </m:sSub>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𝜖</m:t>
                          </m:r>
                        </m:e>
                        <m:sub>
                          <m:r>
                            <a:rPr lang="en-US" sz="2400" b="0" i="1" smtClean="0">
                              <a:latin typeface="Cambria Math" panose="02040503050406030204" pitchFamily="18" charset="0"/>
                            </a:rPr>
                            <m:t>𝑖𝑗𝑣</m:t>
                          </m:r>
                        </m:sub>
                      </m:sSub>
                    </m:oMath>
                  </m:oMathPara>
                </a14:m>
                <a:endParaRPr lang="en-US" dirty="0"/>
              </a:p>
            </p:txBody>
          </p:sp>
        </mc:Choice>
        <mc:Fallback>
          <p:sp>
            <p:nvSpPr>
              <p:cNvPr id="7" name="文本框 6">
                <a:extLst>
                  <a:ext uri="{FF2B5EF4-FFF2-40B4-BE49-F238E27FC236}">
                    <a16:creationId xmlns:a16="http://schemas.microsoft.com/office/drawing/2014/main" id="{0A3DF2CD-2C79-4362-A4CC-1E4DC71697C3}"/>
                  </a:ext>
                </a:extLst>
              </p:cNvPr>
              <p:cNvSpPr txBox="1">
                <a:spLocks noRot="1" noChangeAspect="1" noMove="1" noResize="1" noEditPoints="1" noAdjustHandles="1" noChangeArrowheads="1" noChangeShapeType="1" noTextEdit="1"/>
              </p:cNvSpPr>
              <p:nvPr/>
            </p:nvSpPr>
            <p:spPr>
              <a:xfrm>
                <a:off x="2413428" y="1117601"/>
                <a:ext cx="4317144" cy="431337"/>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57315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B30DE6-455E-4E19-87E7-8085E474A0A9}"/>
              </a:ext>
            </a:extLst>
          </p:cNvPr>
          <p:cNvSpPr>
            <a:spLocks noGrp="1"/>
          </p:cNvSpPr>
          <p:nvPr>
            <p:ph type="title"/>
          </p:nvPr>
        </p:nvSpPr>
        <p:spPr>
          <a:xfrm>
            <a:off x="628650" y="365127"/>
            <a:ext cx="7886700" cy="530800"/>
          </a:xfrm>
        </p:spPr>
        <p:txBody>
          <a:bodyPr>
            <a:normAutofit/>
          </a:bodyPr>
          <a:lstStyle/>
          <a:p>
            <a:r>
              <a:rPr lang="en-US" sz="3200" dirty="0"/>
              <a:t>EB procedure of </a:t>
            </a:r>
            <a:r>
              <a:rPr lang="en-US" sz="3200" dirty="0" err="1"/>
              <a:t>ComBat</a:t>
            </a:r>
            <a:endParaRPr lang="en-US" sz="3200" dirty="0"/>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3195B15F-5489-4616-8124-2DB15393545C}"/>
                  </a:ext>
                </a:extLst>
              </p:cNvPr>
              <p:cNvSpPr>
                <a:spLocks noGrp="1"/>
              </p:cNvSpPr>
              <p:nvPr>
                <p:ph idx="1"/>
              </p:nvPr>
            </p:nvSpPr>
            <p:spPr>
              <a:xfrm>
                <a:off x="628649" y="1191491"/>
                <a:ext cx="8077605" cy="4985472"/>
              </a:xfrm>
            </p:spPr>
            <p:txBody>
              <a:bodyPr>
                <a:normAutofit/>
              </a:bodyPr>
              <a:lstStyle/>
              <a:p>
                <a:pPr marL="0" indent="0">
                  <a:buNone/>
                </a:pPr>
                <a:r>
                  <a:rPr lang="en-US" sz="2600" dirty="0"/>
                  <a:t>Step 1: Standardize data</a:t>
                </a:r>
              </a:p>
              <a:p>
                <a:r>
                  <a:rPr lang="en-US" sz="2200" dirty="0"/>
                  <a:t>Estimate </a:t>
                </a:r>
                <a14:m>
                  <m:oMath xmlns:m="http://schemas.openxmlformats.org/officeDocument/2006/math">
                    <m:acc>
                      <m:accPr>
                        <m:chr m:val="̂"/>
                        <m:ctrlPr>
                          <a:rPr lang="en-US" sz="2200" i="1" smtClean="0">
                            <a:latin typeface="Cambria Math" panose="02040503050406030204" pitchFamily="18" charset="0"/>
                          </a:rPr>
                        </m:ctrlPr>
                      </m:acc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𝛼</m:t>
                            </m:r>
                          </m:e>
                          <m:sub>
                            <m:r>
                              <a:rPr lang="en-US" sz="2200" b="0" i="1" smtClean="0">
                                <a:latin typeface="Cambria Math" panose="02040503050406030204" pitchFamily="18" charset="0"/>
                              </a:rPr>
                              <m:t>𝑣</m:t>
                            </m:r>
                          </m:sub>
                        </m:sSub>
                      </m:e>
                    </m:acc>
                  </m:oMath>
                </a14:m>
                <a:r>
                  <a:rPr lang="en-US" sz="2200" dirty="0"/>
                  <a:t>, </a:t>
                </a:r>
                <a14:m>
                  <m:oMath xmlns:m="http://schemas.openxmlformats.org/officeDocument/2006/math">
                    <m:acc>
                      <m:accPr>
                        <m:chr m:val="̂"/>
                        <m:ctrlPr>
                          <a:rPr lang="en-US" sz="2200" i="1" smtClean="0">
                            <a:latin typeface="Cambria Math" panose="02040503050406030204" pitchFamily="18" charset="0"/>
                          </a:rPr>
                        </m:ctrlPr>
                      </m:acc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𝛽</m:t>
                            </m:r>
                          </m:e>
                          <m:sub>
                            <m:r>
                              <a:rPr lang="en-US" sz="2200" b="0" i="1" smtClean="0">
                                <a:latin typeface="Cambria Math" panose="02040503050406030204" pitchFamily="18" charset="0"/>
                              </a:rPr>
                              <m:t>𝑣</m:t>
                            </m:r>
                          </m:sub>
                        </m:sSub>
                      </m:e>
                    </m:acc>
                  </m:oMath>
                </a14:m>
                <a:r>
                  <a:rPr lang="en-US" sz="2200" dirty="0"/>
                  <a:t>, </a:t>
                </a:r>
                <a14:m>
                  <m:oMath xmlns:m="http://schemas.openxmlformats.org/officeDocument/2006/math">
                    <m:acc>
                      <m:accPr>
                        <m:chr m:val="̂"/>
                        <m:ctrlPr>
                          <a:rPr lang="en-US" sz="2200" i="1" smtClean="0">
                            <a:latin typeface="Cambria Math" panose="02040503050406030204" pitchFamily="18" charset="0"/>
                          </a:rPr>
                        </m:ctrlPr>
                      </m:acc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𝛾</m:t>
                            </m:r>
                          </m:e>
                          <m:sub>
                            <m:r>
                              <a:rPr lang="en-US" sz="2200" b="0" i="1" smtClean="0">
                                <a:latin typeface="Cambria Math" panose="02040503050406030204" pitchFamily="18" charset="0"/>
                              </a:rPr>
                              <m:t>𝑖𝑣</m:t>
                            </m:r>
                          </m:sub>
                        </m:sSub>
                      </m:e>
                    </m:acc>
                  </m:oMath>
                </a14:m>
                <a:r>
                  <a:rPr lang="en-US" sz="2200" dirty="0"/>
                  <a:t> by ordinary least square method (ignoring </a:t>
                </a:r>
                <a14:m>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𝛿</m:t>
                        </m:r>
                      </m:e>
                      <m:sub>
                        <m:r>
                          <a:rPr lang="en-US" sz="2200" i="1">
                            <a:latin typeface="Cambria Math" panose="02040503050406030204" pitchFamily="18" charset="0"/>
                          </a:rPr>
                          <m:t>𝑖𝑣</m:t>
                        </m:r>
                      </m:sub>
                    </m:sSub>
                  </m:oMath>
                </a14:m>
                <a:r>
                  <a:rPr lang="en-US" sz="2200" dirty="0"/>
                  <a:t>).</a:t>
                </a:r>
              </a:p>
              <a:p>
                <a:r>
                  <a:rPr lang="en-US" sz="2200" dirty="0"/>
                  <a:t>Estimate </a:t>
                </a:r>
              </a:p>
              <a:p>
                <a:pPr marL="0" indent="0">
                  <a:buNone/>
                </a:pPr>
                <a14:m>
                  <m:oMathPara xmlns:m="http://schemas.openxmlformats.org/officeDocument/2006/math">
                    <m:oMathParaPr>
                      <m:jc m:val="centerGroup"/>
                    </m:oMathParaPr>
                    <m:oMath xmlns:m="http://schemas.openxmlformats.org/officeDocument/2006/math">
                      <m:acc>
                        <m:accPr>
                          <m:chr m:val="̂"/>
                          <m:ctrlPr>
                            <a:rPr lang="en-US" sz="2000" b="0" i="1" smtClean="0">
                              <a:latin typeface="Cambria Math" panose="02040503050406030204" pitchFamily="18" charset="0"/>
                            </a:rPr>
                          </m:ctrlPr>
                        </m:acc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𝜎</m:t>
                              </m:r>
                            </m:e>
                            <m:sub>
                              <m:r>
                                <a:rPr lang="en-US" sz="2000" b="0" i="1" smtClean="0">
                                  <a:latin typeface="Cambria Math" panose="02040503050406030204" pitchFamily="18" charset="0"/>
                                </a:rPr>
                                <m:t>𝑣</m:t>
                              </m:r>
                            </m:sub>
                          </m:sSub>
                        </m:e>
                      </m:acc>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𝑁</m:t>
                          </m:r>
                        </m:den>
                      </m:f>
                      <m:nary>
                        <m:naryPr>
                          <m:chr m:val="∑"/>
                          <m:limLoc m:val="subSup"/>
                          <m:supHide m:val="on"/>
                          <m:ctrlPr>
                            <a:rPr lang="en-US" sz="2000" b="0" i="1" smtClean="0">
                              <a:latin typeface="Cambria Math" panose="02040503050406030204" pitchFamily="18" charset="0"/>
                            </a:rPr>
                          </m:ctrlPr>
                        </m:naryPr>
                        <m:sub>
                          <m:r>
                            <m:rPr>
                              <m:brk m:alnAt="9"/>
                            </m:rPr>
                            <a:rPr lang="en-US" sz="2000" b="0" i="1" smtClean="0">
                              <a:latin typeface="Cambria Math" panose="02040503050406030204" pitchFamily="18" charset="0"/>
                            </a:rPr>
                            <m:t>𝑖</m:t>
                          </m:r>
                          <m:r>
                            <a:rPr lang="en-US" sz="2000" b="0" i="1" smtClean="0">
                              <a:latin typeface="Cambria Math" panose="02040503050406030204" pitchFamily="18" charset="0"/>
                            </a:rPr>
                            <m:t>𝑗</m:t>
                          </m:r>
                        </m:sub>
                        <m:sup/>
                        <m:e>
                          <m:d>
                            <m:dPr>
                              <m:ctrlPr>
                                <a:rPr lang="en-US" sz="2000" b="0" i="1" smtClean="0">
                                  <a:latin typeface="Cambria Math" panose="02040503050406030204" pitchFamily="18" charset="0"/>
                                </a:rPr>
                              </m:ctrlPr>
                            </m:d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𝑦</m:t>
                                  </m:r>
                                </m:e>
                                <m:sub>
                                  <m:r>
                                    <a:rPr lang="en-US" sz="2000" b="0" i="1" smtClean="0">
                                      <a:latin typeface="Cambria Math" panose="02040503050406030204" pitchFamily="18" charset="0"/>
                                    </a:rPr>
                                    <m:t>𝑖𝑗𝑣</m:t>
                                  </m:r>
                                </m:sub>
                              </m:sSub>
                              <m:r>
                                <a:rPr lang="en-US" sz="2000" b="0" i="1" smtClean="0">
                                  <a:latin typeface="Cambria Math" panose="02040503050406030204" pitchFamily="18" charset="0"/>
                                </a:rPr>
                                <m:t>−</m:t>
                              </m:r>
                              <m:acc>
                                <m:accPr>
                                  <m:chr m:val="̂"/>
                                  <m:ctrlPr>
                                    <a:rPr lang="en-US" sz="2000" b="0" i="1" smtClean="0">
                                      <a:latin typeface="Cambria Math" panose="02040503050406030204" pitchFamily="18" charset="0"/>
                                    </a:rPr>
                                  </m:ctrlPr>
                                </m:acc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𝛼</m:t>
                                      </m:r>
                                    </m:e>
                                    <m:sub>
                                      <m:r>
                                        <a:rPr lang="en-US" sz="2000" b="0" i="1" smtClean="0">
                                          <a:latin typeface="Cambria Math" panose="02040503050406030204" pitchFamily="18" charset="0"/>
                                        </a:rPr>
                                        <m:t>𝑣</m:t>
                                      </m:r>
                                    </m:sub>
                                  </m:sSub>
                                </m:e>
                              </m:acc>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𝑋</m:t>
                                  </m:r>
                                </m:e>
                                <m:sub>
                                  <m:r>
                                    <a:rPr lang="en-US" sz="2000" b="0" i="1" smtClean="0">
                                      <a:latin typeface="Cambria Math" panose="02040503050406030204" pitchFamily="18" charset="0"/>
                                    </a:rPr>
                                    <m:t>𝑖𝑗𝑣</m:t>
                                  </m:r>
                                </m:sub>
                                <m:sup>
                                  <m:r>
                                    <a:rPr lang="en-US" sz="2000" b="0" i="1" smtClean="0">
                                      <a:latin typeface="Cambria Math" panose="02040503050406030204" pitchFamily="18" charset="0"/>
                                    </a:rPr>
                                    <m:t>𝑇</m:t>
                                  </m:r>
                                </m:sup>
                              </m:sSubSup>
                              <m:acc>
                                <m:accPr>
                                  <m:chr m:val="̂"/>
                                  <m:ctrlPr>
                                    <a:rPr lang="en-US" sz="2000" b="0" i="1" smtClean="0">
                                      <a:latin typeface="Cambria Math" panose="02040503050406030204" pitchFamily="18" charset="0"/>
                                    </a:rPr>
                                  </m:ctrlPr>
                                </m:acc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𝑣</m:t>
                                      </m:r>
                                    </m:sub>
                                  </m:sSub>
                                </m:e>
                              </m:acc>
                              <m:r>
                                <a:rPr lang="en-US" sz="2000" b="0" i="1" smtClean="0">
                                  <a:latin typeface="Cambria Math" panose="02040503050406030204" pitchFamily="18" charset="0"/>
                                </a:rPr>
                                <m:t>−</m:t>
                              </m:r>
                              <m:acc>
                                <m:accPr>
                                  <m:chr m:val="̂"/>
                                  <m:ctrlPr>
                                    <a:rPr lang="en-US" sz="2000" b="0" i="1" smtClean="0">
                                      <a:latin typeface="Cambria Math" panose="02040503050406030204" pitchFamily="18" charset="0"/>
                                    </a:rPr>
                                  </m:ctrlPr>
                                </m:acc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𝛾</m:t>
                                      </m:r>
                                    </m:e>
                                    <m:sub>
                                      <m:r>
                                        <a:rPr lang="en-US" sz="2000" b="0" i="1" smtClean="0">
                                          <a:latin typeface="Cambria Math" panose="02040503050406030204" pitchFamily="18" charset="0"/>
                                        </a:rPr>
                                        <m:t>𝑖𝑣</m:t>
                                      </m:r>
                                    </m:sub>
                                  </m:sSub>
                                </m:e>
                              </m:acc>
                            </m:e>
                          </m:d>
                        </m:e>
                      </m:nary>
                    </m:oMath>
                  </m:oMathPara>
                </a14:m>
                <a:endParaRPr lang="en-US" sz="2000" dirty="0"/>
              </a:p>
              <a:p>
                <a:r>
                  <a:rPr lang="en-US" sz="2200" dirty="0"/>
                  <a:t>Standardize </a:t>
                </a:r>
                <a14:m>
                  <m:oMath xmlns:m="http://schemas.openxmlformats.org/officeDocument/2006/math">
                    <m:r>
                      <a:rPr lang="en-US" sz="2200" b="0" i="1" smtClean="0">
                        <a:latin typeface="Cambria Math" panose="02040503050406030204" pitchFamily="18" charset="0"/>
                      </a:rPr>
                      <m:t>𝑦</m:t>
                    </m:r>
                  </m:oMath>
                </a14:m>
                <a:endParaRPr lang="en-US" sz="2200" dirty="0"/>
              </a:p>
              <a:p>
                <a:pPr marL="0" indent="0">
                  <a:buNone/>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𝑍</m:t>
                          </m:r>
                        </m:e>
                        <m:sub>
                          <m:r>
                            <a:rPr lang="en-US" sz="2000" b="0" i="1" smtClean="0">
                              <a:latin typeface="Cambria Math" panose="02040503050406030204" pitchFamily="18" charset="0"/>
                            </a:rPr>
                            <m:t>𝑖𝑗𝑣</m:t>
                          </m:r>
                        </m:sub>
                      </m:sSub>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𝑦</m:t>
                              </m:r>
                            </m:e>
                            <m:sub>
                              <m:r>
                                <a:rPr lang="en-US" sz="2000" b="0" i="1" smtClean="0">
                                  <a:latin typeface="Cambria Math" panose="02040503050406030204" pitchFamily="18" charset="0"/>
                                </a:rPr>
                                <m:t>𝑖𝑗𝑣</m:t>
                              </m:r>
                            </m:sub>
                          </m:sSub>
                          <m:r>
                            <a:rPr lang="en-US" sz="2000" b="0" i="1" smtClean="0">
                              <a:latin typeface="Cambria Math" panose="02040503050406030204" pitchFamily="18" charset="0"/>
                            </a:rPr>
                            <m:t>−</m:t>
                          </m:r>
                          <m:acc>
                            <m:accPr>
                              <m:chr m:val="̂"/>
                              <m:ctrlPr>
                                <a:rPr lang="en-US" sz="2000" i="1">
                                  <a:latin typeface="Cambria Math" panose="02040503050406030204" pitchFamily="18" charset="0"/>
                                </a:rPr>
                              </m:ctrlPr>
                            </m:accPr>
                            <m:e>
                              <m:sSub>
                                <m:sSubPr>
                                  <m:ctrlPr>
                                    <a:rPr lang="en-US" sz="2000" i="1">
                                      <a:latin typeface="Cambria Math" panose="02040503050406030204" pitchFamily="18" charset="0"/>
                                    </a:rPr>
                                  </m:ctrlPr>
                                </m:sSubPr>
                                <m:e>
                                  <m:r>
                                    <a:rPr lang="en-US" sz="2000" i="1">
                                      <a:latin typeface="Cambria Math" panose="02040503050406030204" pitchFamily="18" charset="0"/>
                                    </a:rPr>
                                    <m:t>𝛼</m:t>
                                  </m:r>
                                </m:e>
                                <m:sub>
                                  <m:r>
                                    <a:rPr lang="en-US" sz="2000" i="1">
                                      <a:latin typeface="Cambria Math" panose="02040503050406030204" pitchFamily="18" charset="0"/>
                                    </a:rPr>
                                    <m:t>𝑣</m:t>
                                  </m:r>
                                </m:sub>
                              </m:sSub>
                            </m:e>
                          </m:acc>
                          <m:r>
                            <a:rPr lang="en-US" sz="2000" i="1">
                              <a:latin typeface="Cambria Math" panose="02040503050406030204" pitchFamily="18" charset="0"/>
                            </a:rPr>
                            <m:t>−</m:t>
                          </m:r>
                          <m:sSubSup>
                            <m:sSubSupPr>
                              <m:ctrlPr>
                                <a:rPr lang="en-US" sz="2000" i="1">
                                  <a:latin typeface="Cambria Math" panose="02040503050406030204" pitchFamily="18" charset="0"/>
                                </a:rPr>
                              </m:ctrlPr>
                            </m:sSubSupPr>
                            <m:e>
                              <m:r>
                                <a:rPr lang="en-US" sz="2000" i="1">
                                  <a:latin typeface="Cambria Math" panose="02040503050406030204" pitchFamily="18" charset="0"/>
                                </a:rPr>
                                <m:t>𝑋</m:t>
                              </m:r>
                            </m:e>
                            <m:sub>
                              <m:r>
                                <a:rPr lang="en-US" sz="2000" i="1">
                                  <a:latin typeface="Cambria Math" panose="02040503050406030204" pitchFamily="18" charset="0"/>
                                </a:rPr>
                                <m:t>𝑖𝑗𝑣</m:t>
                              </m:r>
                            </m:sub>
                            <m:sup>
                              <m:r>
                                <a:rPr lang="en-US" sz="2000" i="1">
                                  <a:latin typeface="Cambria Math" panose="02040503050406030204" pitchFamily="18" charset="0"/>
                                </a:rPr>
                                <m:t>𝑇</m:t>
                              </m:r>
                            </m:sup>
                          </m:sSubSup>
                          <m:acc>
                            <m:accPr>
                              <m:chr m:val="̂"/>
                              <m:ctrlPr>
                                <a:rPr lang="en-US" sz="2000" i="1">
                                  <a:latin typeface="Cambria Math" panose="02040503050406030204" pitchFamily="18" charset="0"/>
                                </a:rPr>
                              </m:ctrlPr>
                            </m:accPr>
                            <m:e>
                              <m:sSub>
                                <m:sSubPr>
                                  <m:ctrlPr>
                                    <a:rPr lang="en-US" sz="2000" i="1">
                                      <a:latin typeface="Cambria Math" panose="02040503050406030204" pitchFamily="18" charset="0"/>
                                    </a:rPr>
                                  </m:ctrlPr>
                                </m:sSubPr>
                                <m:e>
                                  <m:r>
                                    <a:rPr lang="en-US" sz="2000" i="1">
                                      <a:latin typeface="Cambria Math" panose="02040503050406030204" pitchFamily="18" charset="0"/>
                                    </a:rPr>
                                    <m:t>𝛽</m:t>
                                  </m:r>
                                </m:e>
                                <m:sub>
                                  <m:r>
                                    <a:rPr lang="en-US" sz="2000" i="1">
                                      <a:latin typeface="Cambria Math" panose="02040503050406030204" pitchFamily="18" charset="0"/>
                                    </a:rPr>
                                    <m:t>𝑣</m:t>
                                  </m:r>
                                </m:sub>
                              </m:sSub>
                            </m:e>
                          </m:acc>
                        </m:num>
                        <m:den>
                          <m:acc>
                            <m:accPr>
                              <m:chr m:val="̂"/>
                              <m:ctrlPr>
                                <a:rPr lang="en-US" sz="2000" b="0" i="1" smtClean="0">
                                  <a:latin typeface="Cambria Math" panose="02040503050406030204" pitchFamily="18" charset="0"/>
                                </a:rPr>
                              </m:ctrlPr>
                            </m:acc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𝜎</m:t>
                                  </m:r>
                                </m:e>
                                <m:sub>
                                  <m:r>
                                    <a:rPr lang="en-US" sz="2000" b="0" i="1" smtClean="0">
                                      <a:latin typeface="Cambria Math" panose="02040503050406030204" pitchFamily="18" charset="0"/>
                                    </a:rPr>
                                    <m:t>𝑣</m:t>
                                  </m:r>
                                </m:sub>
                              </m:sSub>
                            </m:e>
                          </m:acc>
                        </m:den>
                      </m:f>
                      <m:r>
                        <a:rPr lang="en-US" sz="2000" b="0" i="1" smtClean="0">
                          <a:latin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𝒩</m:t>
                      </m:r>
                      <m:d>
                        <m:dPr>
                          <m:ctrlPr>
                            <a:rPr lang="en-US" sz="2000" b="0" i="1" smtClean="0">
                              <a:latin typeface="Cambria Math" panose="02040503050406030204" pitchFamily="18" charset="0"/>
                              <a:ea typeface="Cambria Math" panose="02040503050406030204" pitchFamily="18" charset="0"/>
                            </a:rPr>
                          </m:ctrlPr>
                        </m:dPr>
                        <m:e>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𝛾</m:t>
                              </m:r>
                            </m:e>
                            <m:sub>
                              <m:r>
                                <a:rPr lang="en-US" sz="2000" b="0" i="1" smtClean="0">
                                  <a:latin typeface="Cambria Math" panose="02040503050406030204" pitchFamily="18" charset="0"/>
                                  <a:ea typeface="Cambria Math" panose="02040503050406030204" pitchFamily="18" charset="0"/>
                                </a:rPr>
                                <m:t>𝑖𝑣</m:t>
                              </m:r>
                            </m:sub>
                          </m:sSub>
                          <m:r>
                            <a:rPr lang="en-US" sz="2000" b="0" i="1" smtClean="0">
                              <a:latin typeface="Cambria Math" panose="02040503050406030204" pitchFamily="18" charset="0"/>
                              <a:ea typeface="Cambria Math" panose="02040503050406030204" pitchFamily="18" charset="0"/>
                            </a:rPr>
                            <m:t>, </m:t>
                          </m:r>
                          <m:sSubSup>
                            <m:sSubSupPr>
                              <m:ctrlPr>
                                <a:rPr lang="en-US" sz="2000" b="0" i="1" smtClean="0">
                                  <a:latin typeface="Cambria Math" panose="02040503050406030204" pitchFamily="18" charset="0"/>
                                  <a:ea typeface="Cambria Math" panose="02040503050406030204" pitchFamily="18" charset="0"/>
                                </a:rPr>
                              </m:ctrlPr>
                            </m:sSubSupPr>
                            <m:e>
                              <m:r>
                                <a:rPr lang="en-US" sz="2000" b="0" i="1" smtClean="0">
                                  <a:latin typeface="Cambria Math" panose="02040503050406030204" pitchFamily="18" charset="0"/>
                                  <a:ea typeface="Cambria Math" panose="02040503050406030204" pitchFamily="18" charset="0"/>
                                </a:rPr>
                                <m:t>𝛿</m:t>
                              </m:r>
                            </m:e>
                            <m:sub>
                              <m:r>
                                <a:rPr lang="en-US" sz="2000" b="0" i="1" smtClean="0">
                                  <a:latin typeface="Cambria Math" panose="02040503050406030204" pitchFamily="18" charset="0"/>
                                  <a:ea typeface="Cambria Math" panose="02040503050406030204" pitchFamily="18" charset="0"/>
                                </a:rPr>
                                <m:t>𝑖𝑣</m:t>
                              </m:r>
                            </m:sub>
                            <m:sup>
                              <m:r>
                                <a:rPr lang="en-US" sz="2000" b="0" i="1" smtClean="0">
                                  <a:latin typeface="Cambria Math" panose="02040503050406030204" pitchFamily="18" charset="0"/>
                                  <a:ea typeface="Cambria Math" panose="02040503050406030204" pitchFamily="18" charset="0"/>
                                </a:rPr>
                                <m:t>2</m:t>
                              </m:r>
                            </m:sup>
                          </m:sSubSup>
                        </m:e>
                      </m:d>
                    </m:oMath>
                  </m:oMathPara>
                </a14:m>
                <a:endParaRPr lang="en-US" sz="2000" dirty="0"/>
              </a:p>
              <a:p>
                <a:r>
                  <a:rPr lang="en-US" sz="2200" dirty="0"/>
                  <a:t>Estimate </a:t>
                </a:r>
                <a14:m>
                  <m:oMath xmlns:m="http://schemas.openxmlformats.org/officeDocument/2006/math">
                    <m:acc>
                      <m:accPr>
                        <m:chr m:val="̂"/>
                        <m:ctrlPr>
                          <a:rPr lang="en-US" sz="2200" i="1" smtClean="0">
                            <a:latin typeface="Cambria Math" panose="02040503050406030204" pitchFamily="18" charset="0"/>
                          </a:rPr>
                        </m:ctrlPr>
                      </m:accPr>
                      <m:e>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𝛿</m:t>
                            </m:r>
                          </m:e>
                          <m:sub>
                            <m:r>
                              <a:rPr lang="en-US" sz="2200" b="0" i="1" smtClean="0">
                                <a:latin typeface="Cambria Math" panose="02040503050406030204" pitchFamily="18" charset="0"/>
                              </a:rPr>
                              <m:t>𝑖𝑣</m:t>
                            </m:r>
                          </m:sub>
                          <m:sup>
                            <m:r>
                              <a:rPr lang="en-US" sz="2200" b="0" i="1" smtClean="0">
                                <a:latin typeface="Cambria Math" panose="02040503050406030204" pitchFamily="18" charset="0"/>
                              </a:rPr>
                              <m:t>2</m:t>
                            </m:r>
                          </m:sup>
                        </m:sSubSup>
                      </m:e>
                    </m:acc>
                  </m:oMath>
                </a14:m>
                <a:endParaRPr lang="en-US" sz="2200" dirty="0"/>
              </a:p>
              <a:p>
                <a:pPr marL="0" indent="0">
                  <a:buNone/>
                </a:pPr>
                <a14:m>
                  <m:oMathPara xmlns:m="http://schemas.openxmlformats.org/officeDocument/2006/math">
                    <m:oMathParaPr>
                      <m:jc m:val="centerGroup"/>
                    </m:oMathParaPr>
                    <m:oMath xmlns:m="http://schemas.openxmlformats.org/officeDocument/2006/math">
                      <m:acc>
                        <m:accPr>
                          <m:chr m:val="̂"/>
                          <m:ctrlPr>
                            <a:rPr lang="en-US" sz="2200" i="1" smtClean="0">
                              <a:latin typeface="Cambria Math" panose="02040503050406030204" pitchFamily="18" charset="0"/>
                            </a:rPr>
                          </m:ctrlPr>
                        </m:accPr>
                        <m:e>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𝛿</m:t>
                              </m:r>
                            </m:e>
                            <m:sub>
                              <m:r>
                                <a:rPr lang="en-US" sz="2200" b="0" i="1" smtClean="0">
                                  <a:latin typeface="Cambria Math" panose="02040503050406030204" pitchFamily="18" charset="0"/>
                                </a:rPr>
                                <m:t>𝑖𝑣</m:t>
                              </m:r>
                            </m:sub>
                            <m:sup>
                              <m:r>
                                <a:rPr lang="en-US" sz="2200" b="0" i="1" smtClean="0">
                                  <a:latin typeface="Cambria Math" panose="02040503050406030204" pitchFamily="18" charset="0"/>
                                </a:rPr>
                                <m:t>2</m:t>
                              </m:r>
                            </m:sup>
                          </m:sSubSup>
                        </m:e>
                      </m:acc>
                      <m:r>
                        <a:rPr lang="en-US" sz="2200" b="0" i="1" smtClean="0">
                          <a:latin typeface="Cambria Math" panose="02040503050406030204" pitchFamily="18" charset="0"/>
                        </a:rPr>
                        <m:t>=</m:t>
                      </m:r>
                      <m:r>
                        <m:rPr>
                          <m:sty m:val="p"/>
                        </m:rPr>
                        <a:rPr lang="en-US" sz="2200" b="0" i="0" smtClean="0">
                          <a:latin typeface="Cambria Math" panose="02040503050406030204" pitchFamily="18" charset="0"/>
                        </a:rPr>
                        <m:t>var</m:t>
                      </m:r>
                      <m:d>
                        <m:dPr>
                          <m:begChr m:val="["/>
                          <m:endChr m:val="]"/>
                          <m:ctrlPr>
                            <a:rPr lang="en-US" sz="2200" b="0" i="0" smtClean="0">
                              <a:latin typeface="Cambria Math" panose="02040503050406030204" pitchFamily="18" charset="0"/>
                            </a:rPr>
                          </m:ctrlPr>
                        </m:d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𝑍</m:t>
                              </m:r>
                            </m:e>
                            <m:sub>
                              <m:r>
                                <a:rPr lang="en-US" sz="2200" b="0" i="1" smtClean="0">
                                  <a:latin typeface="Cambria Math" panose="02040503050406030204" pitchFamily="18" charset="0"/>
                                </a:rPr>
                                <m:t>𝑖𝑗𝑣</m:t>
                              </m:r>
                            </m:sub>
                          </m:sSub>
                        </m:e>
                      </m:d>
                    </m:oMath>
                  </m:oMathPara>
                </a14:m>
                <a:endParaRPr lang="en-US" sz="2200" dirty="0"/>
              </a:p>
              <a:p>
                <a:endParaRPr lang="en-US" sz="2200" dirty="0"/>
              </a:p>
              <a:p>
                <a:pPr marL="0" indent="0">
                  <a:buNone/>
                </a:pPr>
                <a:endParaRPr lang="en-US" sz="2600" dirty="0"/>
              </a:p>
            </p:txBody>
          </p:sp>
        </mc:Choice>
        <mc:Fallback>
          <p:sp>
            <p:nvSpPr>
              <p:cNvPr id="3" name="内容占位符 2">
                <a:extLst>
                  <a:ext uri="{FF2B5EF4-FFF2-40B4-BE49-F238E27FC236}">
                    <a16:creationId xmlns:a16="http://schemas.microsoft.com/office/drawing/2014/main" id="{3195B15F-5489-4616-8124-2DB15393545C}"/>
                  </a:ext>
                </a:extLst>
              </p:cNvPr>
              <p:cNvSpPr>
                <a:spLocks noGrp="1" noRot="1" noChangeAspect="1" noMove="1" noResize="1" noEditPoints="1" noAdjustHandles="1" noChangeArrowheads="1" noChangeShapeType="1" noTextEdit="1"/>
              </p:cNvSpPr>
              <p:nvPr>
                <p:ph idx="1"/>
              </p:nvPr>
            </p:nvSpPr>
            <p:spPr>
              <a:xfrm>
                <a:off x="628649" y="1191491"/>
                <a:ext cx="8077605" cy="4985472"/>
              </a:xfrm>
              <a:blipFill>
                <a:blip r:embed="rId3"/>
                <a:stretch>
                  <a:fillRect l="-1358" t="-1834" r="-604"/>
                </a:stretch>
              </a:blipFill>
            </p:spPr>
            <p:txBody>
              <a:bodyPr/>
              <a:lstStyle/>
              <a:p>
                <a:r>
                  <a:rPr lang="en-US">
                    <a:noFill/>
                  </a:rPr>
                  <a:t> </a:t>
                </a:r>
              </a:p>
            </p:txBody>
          </p:sp>
        </mc:Fallback>
      </mc:AlternateContent>
    </p:spTree>
    <p:extLst>
      <p:ext uri="{BB962C8B-B14F-4D97-AF65-F5344CB8AC3E}">
        <p14:creationId xmlns:p14="http://schemas.microsoft.com/office/powerpoint/2010/main" val="1294307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B30DE6-455E-4E19-87E7-8085E474A0A9}"/>
              </a:ext>
            </a:extLst>
          </p:cNvPr>
          <p:cNvSpPr>
            <a:spLocks noGrp="1"/>
          </p:cNvSpPr>
          <p:nvPr>
            <p:ph type="title"/>
          </p:nvPr>
        </p:nvSpPr>
        <p:spPr>
          <a:xfrm>
            <a:off x="628650" y="365126"/>
            <a:ext cx="7886700" cy="540037"/>
          </a:xfrm>
        </p:spPr>
        <p:txBody>
          <a:bodyPr>
            <a:normAutofit/>
          </a:bodyPr>
          <a:lstStyle/>
          <a:p>
            <a:r>
              <a:rPr lang="en-US" sz="3200" dirty="0"/>
              <a:t>EB procedure of </a:t>
            </a:r>
            <a:r>
              <a:rPr lang="en-US" sz="3200" dirty="0" err="1"/>
              <a:t>ComBat</a:t>
            </a:r>
            <a:endParaRPr lang="en-US" sz="3200"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3195B15F-5489-4616-8124-2DB15393545C}"/>
                  </a:ext>
                </a:extLst>
              </p:cNvPr>
              <p:cNvSpPr>
                <a:spLocks noGrp="1"/>
              </p:cNvSpPr>
              <p:nvPr>
                <p:ph idx="1"/>
              </p:nvPr>
            </p:nvSpPr>
            <p:spPr>
              <a:xfrm>
                <a:off x="628650" y="914406"/>
                <a:ext cx="7886700" cy="5925122"/>
              </a:xfrm>
            </p:spPr>
            <p:txBody>
              <a:bodyPr>
                <a:normAutofit lnSpcReduction="10000"/>
              </a:bodyPr>
              <a:lstStyle/>
              <a:p>
                <a:pPr marL="0" indent="0">
                  <a:buNone/>
                </a:pPr>
                <a:r>
                  <a:rPr lang="en-US" sz="2600" dirty="0"/>
                  <a:t>Step 2: EB estimates of site-effect parameters</a:t>
                </a:r>
              </a:p>
              <a:p>
                <a:r>
                  <a:rPr lang="en-US" sz="2200" dirty="0"/>
                  <a:t>Assumption of conjugate priors </a:t>
                </a:r>
              </a:p>
              <a:p>
                <a:pPr marL="0" indent="0">
                  <a:buNone/>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𝛾</m:t>
                          </m:r>
                        </m:e>
                        <m:sub>
                          <m:r>
                            <a:rPr lang="en-US" sz="2000" b="0" i="1" smtClean="0">
                              <a:latin typeface="Cambria Math" panose="02040503050406030204" pitchFamily="18" charset="0"/>
                            </a:rPr>
                            <m:t>𝑖𝑣</m:t>
                          </m:r>
                        </m:sub>
                      </m:sSub>
                      <m:r>
                        <a:rPr lang="en-US" sz="2000" b="0" i="1" smtClean="0">
                          <a:latin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𝒩</m:t>
                      </m:r>
                      <m:d>
                        <m:dPr>
                          <m:ctrlPr>
                            <a:rPr lang="en-US" sz="2000" b="0" i="1" smtClean="0">
                              <a:latin typeface="Cambria Math" panose="02040503050406030204" pitchFamily="18" charset="0"/>
                              <a:ea typeface="Cambria Math" panose="02040503050406030204" pitchFamily="18" charset="0"/>
                            </a:rPr>
                          </m:ctrlPr>
                        </m:dPr>
                        <m:e>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𝛾</m:t>
                              </m:r>
                            </m:e>
                            <m:sub>
                              <m:r>
                                <a:rPr lang="en-US" sz="2000" b="0" i="1" smtClean="0">
                                  <a:latin typeface="Cambria Math" panose="02040503050406030204" pitchFamily="18" charset="0"/>
                                  <a:ea typeface="Cambria Math" panose="02040503050406030204" pitchFamily="18" charset="0"/>
                                </a:rPr>
                                <m:t>𝑖</m:t>
                              </m:r>
                            </m:sub>
                          </m:sSub>
                          <m:r>
                            <a:rPr lang="en-US" sz="2000" b="0" i="1" smtClean="0">
                              <a:latin typeface="Cambria Math" panose="02040503050406030204" pitchFamily="18" charset="0"/>
                              <a:ea typeface="Cambria Math" panose="02040503050406030204" pitchFamily="18" charset="0"/>
                            </a:rPr>
                            <m:t>, </m:t>
                          </m:r>
                          <m:sSubSup>
                            <m:sSubSupPr>
                              <m:ctrlPr>
                                <a:rPr lang="en-US" sz="2000" b="0" i="1" smtClean="0">
                                  <a:latin typeface="Cambria Math" panose="02040503050406030204" pitchFamily="18" charset="0"/>
                                  <a:ea typeface="Cambria Math" panose="02040503050406030204" pitchFamily="18" charset="0"/>
                                </a:rPr>
                              </m:ctrlPr>
                            </m:sSubSupPr>
                            <m:e>
                              <m:r>
                                <a:rPr lang="en-US" sz="2000" b="0" i="1" smtClean="0">
                                  <a:latin typeface="Cambria Math" panose="02040503050406030204" pitchFamily="18" charset="0"/>
                                  <a:ea typeface="Cambria Math" panose="02040503050406030204" pitchFamily="18" charset="0"/>
                                </a:rPr>
                                <m:t>𝜏</m:t>
                              </m:r>
                            </m:e>
                            <m:sub>
                              <m:r>
                                <a:rPr lang="en-US" sz="2000" b="0" i="1" smtClean="0">
                                  <a:latin typeface="Cambria Math" panose="02040503050406030204" pitchFamily="18" charset="0"/>
                                  <a:ea typeface="Cambria Math" panose="02040503050406030204" pitchFamily="18" charset="0"/>
                                </a:rPr>
                                <m:t>𝑖</m:t>
                              </m:r>
                            </m:sub>
                            <m:sup>
                              <m:r>
                                <a:rPr lang="en-US" sz="2000" b="0" i="1" smtClean="0">
                                  <a:latin typeface="Cambria Math" panose="02040503050406030204" pitchFamily="18" charset="0"/>
                                  <a:ea typeface="Cambria Math" panose="02040503050406030204" pitchFamily="18" charset="0"/>
                                </a:rPr>
                                <m:t>2</m:t>
                              </m:r>
                            </m:sup>
                          </m:sSubSup>
                        </m:e>
                      </m:d>
                      <m:r>
                        <a:rPr lang="en-US" sz="2000" b="0" i="1" smtClean="0">
                          <a:latin typeface="Cambria Math" panose="02040503050406030204" pitchFamily="18" charset="0"/>
                          <a:ea typeface="Cambria Math" panose="02040503050406030204" pitchFamily="18" charset="0"/>
                        </a:rPr>
                        <m:t>,     </m:t>
                      </m:r>
                      <m:sSubSup>
                        <m:sSubSupPr>
                          <m:ctrlPr>
                            <a:rPr lang="en-US" sz="2000" b="0" i="1" smtClean="0">
                              <a:latin typeface="Cambria Math" panose="02040503050406030204" pitchFamily="18" charset="0"/>
                              <a:ea typeface="Cambria Math" panose="02040503050406030204" pitchFamily="18" charset="0"/>
                            </a:rPr>
                          </m:ctrlPr>
                        </m:sSubSupPr>
                        <m:e>
                          <m:r>
                            <a:rPr lang="en-US" sz="2000" b="0" i="1" smtClean="0">
                              <a:latin typeface="Cambria Math" panose="02040503050406030204" pitchFamily="18" charset="0"/>
                              <a:ea typeface="Cambria Math" panose="02040503050406030204" pitchFamily="18" charset="0"/>
                            </a:rPr>
                            <m:t>𝛿</m:t>
                          </m:r>
                        </m:e>
                        <m:sub>
                          <m:r>
                            <a:rPr lang="en-US" sz="2000" b="0" i="1" smtClean="0">
                              <a:latin typeface="Cambria Math" panose="02040503050406030204" pitchFamily="18" charset="0"/>
                              <a:ea typeface="Cambria Math" panose="02040503050406030204" pitchFamily="18" charset="0"/>
                            </a:rPr>
                            <m:t>𝑖𝑣</m:t>
                          </m:r>
                        </m:sub>
                        <m:sup>
                          <m:r>
                            <a:rPr lang="en-US" sz="2000" b="0" i="1" smtClean="0">
                              <a:latin typeface="Cambria Math" panose="02040503050406030204" pitchFamily="18" charset="0"/>
                              <a:ea typeface="Cambria Math" panose="02040503050406030204" pitchFamily="18" charset="0"/>
                            </a:rPr>
                            <m:t>2</m:t>
                          </m:r>
                        </m:sup>
                      </m:sSubSup>
                      <m:r>
                        <a:rPr lang="en-US" sz="2000" b="0" i="1" smtClean="0">
                          <a:latin typeface="Cambria Math" panose="02040503050406030204" pitchFamily="18" charset="0"/>
                          <a:ea typeface="Cambria Math" panose="02040503050406030204" pitchFamily="18" charset="0"/>
                        </a:rPr>
                        <m:t>~</m:t>
                      </m:r>
                      <m:r>
                        <m:rPr>
                          <m:sty m:val="p"/>
                        </m:rPr>
                        <a:rPr lang="en-US" sz="2000" b="0" i="0" smtClean="0">
                          <a:latin typeface="Cambria Math" panose="02040503050406030204" pitchFamily="18" charset="0"/>
                          <a:ea typeface="Cambria Math" panose="02040503050406030204" pitchFamily="18" charset="0"/>
                        </a:rPr>
                        <m:t>Inverse</m:t>
                      </m:r>
                      <m:r>
                        <a:rPr lang="en-US" sz="2000" b="0" i="0" smtClean="0">
                          <a:latin typeface="Cambria Math" panose="02040503050406030204" pitchFamily="18" charset="0"/>
                          <a:ea typeface="Cambria Math" panose="02040503050406030204" pitchFamily="18" charset="0"/>
                        </a:rPr>
                        <m:t> </m:t>
                      </m:r>
                      <m:r>
                        <m:rPr>
                          <m:sty m:val="p"/>
                        </m:rPr>
                        <a:rPr lang="en-US" sz="2000" b="0" i="0" smtClean="0">
                          <a:latin typeface="Cambria Math" panose="02040503050406030204" pitchFamily="18" charset="0"/>
                          <a:ea typeface="Cambria Math" panose="02040503050406030204" pitchFamily="18" charset="0"/>
                        </a:rPr>
                        <m:t>Gamma</m:t>
                      </m:r>
                      <m:r>
                        <a:rPr lang="en-US" sz="2000" b="0" i="1" smtClean="0">
                          <a:latin typeface="Cambria Math" panose="02040503050406030204" pitchFamily="18" charset="0"/>
                          <a:ea typeface="Cambria Math" panose="02040503050406030204" pitchFamily="18" charset="0"/>
                        </a:rPr>
                        <m:t> </m:t>
                      </m:r>
                      <m:d>
                        <m:dPr>
                          <m:ctrlPr>
                            <a:rPr lang="en-US" sz="2000" b="0" i="1" smtClean="0">
                              <a:latin typeface="Cambria Math" panose="02040503050406030204" pitchFamily="18" charset="0"/>
                              <a:ea typeface="Cambria Math" panose="02040503050406030204" pitchFamily="18" charset="0"/>
                            </a:rPr>
                          </m:ctrlPr>
                        </m:dPr>
                        <m:e>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𝜆</m:t>
                              </m:r>
                            </m:e>
                            <m:sub>
                              <m:r>
                                <a:rPr lang="en-US" sz="2000" b="0" i="1" smtClean="0">
                                  <a:latin typeface="Cambria Math" panose="02040503050406030204" pitchFamily="18" charset="0"/>
                                  <a:ea typeface="Cambria Math" panose="02040503050406030204" pitchFamily="18" charset="0"/>
                                </a:rPr>
                                <m:t>𝑖</m:t>
                              </m:r>
                            </m:sub>
                          </m:sSub>
                          <m:r>
                            <a:rPr lang="en-US" sz="2000" b="0" i="1" smtClean="0">
                              <a:latin typeface="Cambria Math" panose="02040503050406030204" pitchFamily="18" charset="0"/>
                              <a:ea typeface="Cambria Math" panose="02040503050406030204" pitchFamily="18" charset="0"/>
                            </a:rPr>
                            <m:t>, </m:t>
                          </m:r>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𝜃</m:t>
                              </m:r>
                            </m:e>
                            <m:sub>
                              <m:r>
                                <a:rPr lang="en-US" sz="2000" b="0" i="1" smtClean="0">
                                  <a:latin typeface="Cambria Math" panose="02040503050406030204" pitchFamily="18" charset="0"/>
                                  <a:ea typeface="Cambria Math" panose="02040503050406030204" pitchFamily="18" charset="0"/>
                                </a:rPr>
                                <m:t>𝑖</m:t>
                              </m:r>
                            </m:sub>
                          </m:sSub>
                        </m:e>
                      </m:d>
                    </m:oMath>
                  </m:oMathPara>
                </a14:m>
                <a:endParaRPr lang="en-US" sz="2000" dirty="0"/>
              </a:p>
              <a:p>
                <a:r>
                  <a:rPr lang="en-US" sz="2200" dirty="0"/>
                  <a:t>Use “method of moments” to estimate </a:t>
                </a:r>
                <a14:m>
                  <m:oMath xmlns:m="http://schemas.openxmlformats.org/officeDocument/2006/math">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𝛾</m:t>
                        </m:r>
                      </m:e>
                      <m:sub>
                        <m:r>
                          <a:rPr lang="en-US" sz="2200" b="0" i="1" smtClean="0">
                            <a:latin typeface="Cambria Math" panose="02040503050406030204" pitchFamily="18" charset="0"/>
                          </a:rPr>
                          <m:t>𝑖</m:t>
                        </m:r>
                      </m:sub>
                    </m:sSub>
                  </m:oMath>
                </a14:m>
                <a:r>
                  <a:rPr lang="en-US" sz="2200" dirty="0"/>
                  <a:t>, </a:t>
                </a:r>
                <a14:m>
                  <m:oMath xmlns:m="http://schemas.openxmlformats.org/officeDocument/2006/math">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𝜏</m:t>
                        </m:r>
                      </m:e>
                      <m:sub>
                        <m:r>
                          <a:rPr lang="en-US" sz="2200" b="0" i="1" smtClean="0">
                            <a:latin typeface="Cambria Math" panose="02040503050406030204" pitchFamily="18" charset="0"/>
                          </a:rPr>
                          <m:t>𝑖</m:t>
                        </m:r>
                      </m:sub>
                      <m:sup>
                        <m:r>
                          <a:rPr lang="en-US" sz="2200" b="0" i="1" smtClean="0">
                            <a:latin typeface="Cambria Math" panose="02040503050406030204" pitchFamily="18" charset="0"/>
                          </a:rPr>
                          <m:t>2</m:t>
                        </m:r>
                      </m:sup>
                    </m:sSubSup>
                  </m:oMath>
                </a14:m>
                <a:r>
                  <a:rPr lang="en-US" sz="2200" dirty="0"/>
                  <a:t>, </a:t>
                </a:r>
                <a14:m>
                  <m:oMath xmlns:m="http://schemas.openxmlformats.org/officeDocument/2006/math">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𝜆</m:t>
                        </m:r>
                      </m:e>
                      <m:sub>
                        <m:r>
                          <a:rPr lang="en-US" sz="2200" b="0" i="1" smtClean="0">
                            <a:latin typeface="Cambria Math" panose="02040503050406030204" pitchFamily="18" charset="0"/>
                          </a:rPr>
                          <m:t>𝑖</m:t>
                        </m:r>
                      </m:sub>
                    </m:sSub>
                  </m:oMath>
                </a14:m>
                <a:r>
                  <a:rPr lang="en-US" sz="2200" dirty="0"/>
                  <a:t>, </a:t>
                </a:r>
                <a14:m>
                  <m:oMath xmlns:m="http://schemas.openxmlformats.org/officeDocument/2006/math">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𝜃</m:t>
                        </m:r>
                      </m:e>
                      <m:sub>
                        <m:r>
                          <a:rPr lang="en-US" sz="2200" b="0" i="1" smtClean="0">
                            <a:latin typeface="Cambria Math" panose="02040503050406030204" pitchFamily="18" charset="0"/>
                          </a:rPr>
                          <m:t>𝑖</m:t>
                        </m:r>
                      </m:sub>
                    </m:sSub>
                  </m:oMath>
                </a14:m>
                <a:endParaRPr lang="en-US" sz="2200" dirty="0"/>
              </a:p>
              <a:p>
                <a:pPr marL="0" indent="0">
                  <a:buNone/>
                </a:pPr>
                <a14:m>
                  <m:oMathPara xmlns:m="http://schemas.openxmlformats.org/officeDocument/2006/math">
                    <m:oMathParaPr>
                      <m:jc m:val="centerGroup"/>
                    </m:oMathParaPr>
                    <m:oMath xmlns:m="http://schemas.openxmlformats.org/officeDocument/2006/math">
                      <m:acc>
                        <m:accPr>
                          <m:chr m:val="̅"/>
                          <m:ctrlPr>
                            <a:rPr lang="en-US" sz="1800" b="0" i="1" smtClean="0">
                              <a:latin typeface="Cambria Math" panose="02040503050406030204" pitchFamily="18" charset="0"/>
                            </a:rPr>
                          </m:ctrlPr>
                        </m:accPr>
                        <m:e>
                          <m:sSub>
                            <m:sSubPr>
                              <m:ctrlPr>
                                <a:rPr lang="en-US" sz="1800" i="1">
                                  <a:latin typeface="Cambria Math" panose="02040503050406030204" pitchFamily="18" charset="0"/>
                                </a:rPr>
                              </m:ctrlPr>
                            </m:sSubPr>
                            <m:e>
                              <m:r>
                                <a:rPr lang="en-US" sz="1800" i="1">
                                  <a:latin typeface="Cambria Math" panose="02040503050406030204" pitchFamily="18" charset="0"/>
                                </a:rPr>
                                <m:t>𝛾</m:t>
                              </m:r>
                            </m:e>
                            <m:sub>
                              <m:r>
                                <a:rPr lang="en-US" sz="1800" i="1">
                                  <a:latin typeface="Cambria Math" panose="02040503050406030204" pitchFamily="18" charset="0"/>
                                </a:rPr>
                                <m:t>𝑖</m:t>
                              </m:r>
                            </m:sub>
                          </m:sSub>
                        </m:e>
                      </m:acc>
                      <m:r>
                        <a:rPr lang="en-US" sz="1800" b="0" i="1" smtClean="0">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𝔼</m:t>
                      </m:r>
                      <m:d>
                        <m:dPr>
                          <m:begChr m:val="["/>
                          <m:endChr m:val="]"/>
                          <m:ctrlPr>
                            <a:rPr lang="en-US" sz="1800" b="0" i="1" smtClean="0">
                              <a:latin typeface="Cambria Math" panose="02040503050406030204" pitchFamily="18" charset="0"/>
                              <a:ea typeface="Cambria Math" panose="02040503050406030204" pitchFamily="18" charset="0"/>
                            </a:rPr>
                          </m:ctrlPr>
                        </m:dPr>
                        <m:e>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𝛾</m:t>
                              </m:r>
                            </m:e>
                            <m:sub>
                              <m:r>
                                <a:rPr lang="en-US" sz="1800" b="0" i="1" smtClean="0">
                                  <a:latin typeface="Cambria Math" panose="02040503050406030204" pitchFamily="18" charset="0"/>
                                  <a:ea typeface="Cambria Math" panose="02040503050406030204" pitchFamily="18" charset="0"/>
                                </a:rPr>
                                <m:t>𝑖𝑣</m:t>
                              </m:r>
                            </m:sub>
                          </m:sSub>
                        </m:e>
                      </m:d>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𝑉</m:t>
                          </m:r>
                        </m:den>
                      </m:f>
                      <m:nary>
                        <m:naryPr>
                          <m:chr m:val="∑"/>
                          <m:limLoc m:val="subSup"/>
                          <m:supHide m:val="on"/>
                          <m:ctrlPr>
                            <a:rPr lang="en-US" sz="1800" b="0" i="1" smtClean="0">
                              <a:latin typeface="Cambria Math" panose="02040503050406030204" pitchFamily="18" charset="0"/>
                            </a:rPr>
                          </m:ctrlPr>
                        </m:naryPr>
                        <m:sub>
                          <m:r>
                            <m:rPr>
                              <m:brk m:alnAt="9"/>
                            </m:rPr>
                            <a:rPr lang="en-US" sz="1800" b="0" i="1" smtClean="0">
                              <a:latin typeface="Cambria Math" panose="02040503050406030204" pitchFamily="18" charset="0"/>
                            </a:rPr>
                            <m:t>𝑣</m:t>
                          </m:r>
                        </m:sub>
                        <m:sup/>
                        <m:e>
                          <m:acc>
                            <m:accPr>
                              <m:chr m:val="̂"/>
                              <m:ctrlPr>
                                <a:rPr lang="en-US" sz="1800" b="0" i="1" smtClean="0">
                                  <a:latin typeface="Cambria Math" panose="02040503050406030204" pitchFamily="18" charset="0"/>
                                </a:rPr>
                              </m:ctrlPr>
                            </m:acc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𝛾</m:t>
                                  </m:r>
                                </m:e>
                                <m:sub>
                                  <m:r>
                                    <a:rPr lang="en-US" sz="1800" b="0" i="1" smtClean="0">
                                      <a:latin typeface="Cambria Math" panose="02040503050406030204" pitchFamily="18" charset="0"/>
                                    </a:rPr>
                                    <m:t>𝑖𝑣</m:t>
                                  </m:r>
                                </m:sub>
                              </m:sSub>
                            </m:e>
                          </m:acc>
                        </m:e>
                      </m:nary>
                      <m:r>
                        <a:rPr lang="en-US" sz="1800" b="0" i="1" smtClean="0">
                          <a:latin typeface="Cambria Math" panose="02040503050406030204" pitchFamily="18" charset="0"/>
                        </a:rPr>
                        <m:t>,    </m:t>
                      </m:r>
                      <m:acc>
                        <m:accPr>
                          <m:chr m:val="̅"/>
                          <m:ctrlPr>
                            <a:rPr lang="en-US" sz="1800" b="0" i="1" smtClean="0">
                              <a:latin typeface="Cambria Math" panose="02040503050406030204" pitchFamily="18" charset="0"/>
                            </a:rPr>
                          </m:ctrlPr>
                        </m:accPr>
                        <m:e>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𝜏</m:t>
                              </m:r>
                            </m:e>
                            <m:sub>
                              <m:r>
                                <a:rPr lang="en-US" sz="1800" b="0" i="1" smtClean="0">
                                  <a:latin typeface="Cambria Math" panose="02040503050406030204" pitchFamily="18" charset="0"/>
                                </a:rPr>
                                <m:t>𝑖</m:t>
                              </m:r>
                            </m:sub>
                            <m:sup>
                              <m:r>
                                <a:rPr lang="en-US" sz="1800" b="0" i="1" smtClean="0">
                                  <a:latin typeface="Cambria Math" panose="02040503050406030204" pitchFamily="18" charset="0"/>
                                </a:rPr>
                                <m:t>2</m:t>
                              </m:r>
                            </m:sup>
                          </m:sSubSup>
                        </m:e>
                      </m:acc>
                      <m:r>
                        <a:rPr lang="en-US" sz="1800" b="0" i="1" smtClean="0">
                          <a:latin typeface="Cambria Math" panose="02040503050406030204" pitchFamily="18" charset="0"/>
                        </a:rPr>
                        <m:t>=</m:t>
                      </m:r>
                      <m:r>
                        <m:rPr>
                          <m:sty m:val="p"/>
                        </m:rPr>
                        <a:rPr lang="en-US" sz="1800" b="0" i="1" smtClean="0">
                          <a:latin typeface="Cambria Math" panose="02040503050406030204" pitchFamily="18" charset="0"/>
                        </a:rPr>
                        <m:t>var</m:t>
                      </m:r>
                      <m:d>
                        <m:dPr>
                          <m:begChr m:val="["/>
                          <m:endChr m:val="]"/>
                          <m:ctrlPr>
                            <a:rPr lang="en-US" sz="1800" b="0" i="1" smtClean="0">
                              <a:latin typeface="Cambria Math" panose="02040503050406030204" pitchFamily="18" charset="0"/>
                            </a:rPr>
                          </m:ctrlPr>
                        </m:d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𝛾</m:t>
                              </m:r>
                            </m:e>
                            <m:sub>
                              <m:r>
                                <a:rPr lang="en-US" sz="1800" b="0" i="1" smtClean="0">
                                  <a:latin typeface="Cambria Math" panose="02040503050406030204" pitchFamily="18" charset="0"/>
                                </a:rPr>
                                <m:t>𝑖𝑣</m:t>
                              </m:r>
                            </m:sub>
                          </m:sSub>
                        </m:e>
                      </m:d>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𝑉</m:t>
                          </m:r>
                        </m:den>
                      </m:f>
                      <m:sSup>
                        <m:sSupPr>
                          <m:ctrlPr>
                            <a:rPr lang="en-US" sz="1800" b="0" i="1" smtClean="0">
                              <a:latin typeface="Cambria Math" panose="02040503050406030204" pitchFamily="18" charset="0"/>
                            </a:rPr>
                          </m:ctrlPr>
                        </m:sSupPr>
                        <m:e>
                          <m:nary>
                            <m:naryPr>
                              <m:chr m:val="∑"/>
                              <m:limLoc m:val="subSup"/>
                              <m:supHide m:val="on"/>
                              <m:ctrlPr>
                                <a:rPr lang="en-US" sz="1800" b="0" i="1" smtClean="0">
                                  <a:latin typeface="Cambria Math" panose="02040503050406030204" pitchFamily="18" charset="0"/>
                                </a:rPr>
                              </m:ctrlPr>
                            </m:naryPr>
                            <m:sub>
                              <m:r>
                                <m:rPr>
                                  <m:brk m:alnAt="9"/>
                                </m:rPr>
                                <a:rPr lang="en-US" sz="1800" b="0" i="1" smtClean="0">
                                  <a:latin typeface="Cambria Math" panose="02040503050406030204" pitchFamily="18" charset="0"/>
                                </a:rPr>
                                <m:t>𝑣</m:t>
                              </m:r>
                            </m:sub>
                            <m:sup/>
                            <m:e>
                              <m:d>
                                <m:dPr>
                                  <m:ctrlPr>
                                    <a:rPr lang="en-US" sz="1800" b="0" i="1" smtClean="0">
                                      <a:latin typeface="Cambria Math" panose="02040503050406030204" pitchFamily="18" charset="0"/>
                                    </a:rPr>
                                  </m:ctrlPr>
                                </m:dPr>
                                <m:e>
                                  <m:acc>
                                    <m:accPr>
                                      <m:chr m:val="̂"/>
                                      <m:ctrlPr>
                                        <a:rPr lang="en-US" sz="1800" b="0" i="1" smtClean="0">
                                          <a:latin typeface="Cambria Math" panose="02040503050406030204" pitchFamily="18" charset="0"/>
                                        </a:rPr>
                                      </m:ctrlPr>
                                    </m:acc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𝛾</m:t>
                                          </m:r>
                                        </m:e>
                                        <m:sub>
                                          <m:r>
                                            <a:rPr lang="en-US" sz="1800" b="0" i="1" smtClean="0">
                                              <a:latin typeface="Cambria Math" panose="02040503050406030204" pitchFamily="18" charset="0"/>
                                            </a:rPr>
                                            <m:t>𝑖𝑣</m:t>
                                          </m:r>
                                        </m:sub>
                                      </m:sSub>
                                    </m:e>
                                  </m:acc>
                                  <m:r>
                                    <a:rPr lang="en-US" sz="1800" b="0" i="1" smtClean="0">
                                      <a:latin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1</m:t>
                                      </m:r>
                                    </m:num>
                                    <m:den>
                                      <m:r>
                                        <a:rPr lang="en-US" sz="1800" i="1">
                                          <a:latin typeface="Cambria Math" panose="02040503050406030204" pitchFamily="18" charset="0"/>
                                        </a:rPr>
                                        <m:t>𝑉</m:t>
                                      </m:r>
                                    </m:den>
                                  </m:f>
                                  <m:nary>
                                    <m:naryPr>
                                      <m:chr m:val="∑"/>
                                      <m:limLoc m:val="subSup"/>
                                      <m:supHide m:val="on"/>
                                      <m:ctrlPr>
                                        <a:rPr lang="en-US" sz="1800" i="1">
                                          <a:latin typeface="Cambria Math" panose="02040503050406030204" pitchFamily="18" charset="0"/>
                                        </a:rPr>
                                      </m:ctrlPr>
                                    </m:naryPr>
                                    <m:sub>
                                      <m:r>
                                        <m:rPr>
                                          <m:brk m:alnAt="9"/>
                                        </m:rPr>
                                        <a:rPr lang="en-US" sz="1800" i="1">
                                          <a:latin typeface="Cambria Math" panose="02040503050406030204" pitchFamily="18" charset="0"/>
                                        </a:rPr>
                                        <m:t>𝑣</m:t>
                                      </m:r>
                                    </m:sub>
                                    <m:sup/>
                                    <m:e>
                                      <m:acc>
                                        <m:accPr>
                                          <m:chr m:val="̂"/>
                                          <m:ctrlPr>
                                            <a:rPr lang="en-US" sz="1800" i="1">
                                              <a:latin typeface="Cambria Math" panose="02040503050406030204" pitchFamily="18" charset="0"/>
                                            </a:rPr>
                                          </m:ctrlPr>
                                        </m:accPr>
                                        <m:e>
                                          <m:sSub>
                                            <m:sSubPr>
                                              <m:ctrlPr>
                                                <a:rPr lang="en-US" sz="1800" i="1">
                                                  <a:latin typeface="Cambria Math" panose="02040503050406030204" pitchFamily="18" charset="0"/>
                                                </a:rPr>
                                              </m:ctrlPr>
                                            </m:sSubPr>
                                            <m:e>
                                              <m:r>
                                                <a:rPr lang="en-US" sz="1800" i="1">
                                                  <a:latin typeface="Cambria Math" panose="02040503050406030204" pitchFamily="18" charset="0"/>
                                                </a:rPr>
                                                <m:t>𝛾</m:t>
                                              </m:r>
                                            </m:e>
                                            <m:sub>
                                              <m:r>
                                                <a:rPr lang="en-US" sz="1800" i="1">
                                                  <a:latin typeface="Cambria Math" panose="02040503050406030204" pitchFamily="18" charset="0"/>
                                                </a:rPr>
                                                <m:t>𝑖𝑣</m:t>
                                              </m:r>
                                            </m:sub>
                                          </m:sSub>
                                        </m:e>
                                      </m:acc>
                                    </m:e>
                                  </m:nary>
                                </m:e>
                              </m:d>
                            </m:e>
                          </m:nary>
                        </m:e>
                        <m:sup>
                          <m:r>
                            <a:rPr lang="en-US" sz="1800" b="0" i="1" smtClean="0">
                              <a:latin typeface="Cambria Math" panose="02040503050406030204" pitchFamily="18" charset="0"/>
                            </a:rPr>
                            <m:t>2</m:t>
                          </m:r>
                        </m:sup>
                      </m:sSup>
                    </m:oMath>
                  </m:oMathPara>
                </a14:m>
                <a:endParaRPr lang="en-US" sz="1800" dirty="0"/>
              </a:p>
              <a:p>
                <a:pPr marL="0" indent="0">
                  <a:buNone/>
                </a:pPr>
                <a14:m>
                  <m:oMathPara xmlns:m="http://schemas.openxmlformats.org/officeDocument/2006/math">
                    <m:oMathParaPr>
                      <m:jc m:val="centerGroup"/>
                    </m:oMathParaPr>
                    <m:oMath xmlns:m="http://schemas.openxmlformats.org/officeDocument/2006/math">
                      <m:acc>
                        <m:accPr>
                          <m:chr m:val="̅"/>
                          <m:ctrlPr>
                            <a:rPr lang="en-US" sz="1800" i="1" smtClean="0">
                              <a:latin typeface="Cambria Math" panose="02040503050406030204" pitchFamily="18" charset="0"/>
                            </a:rPr>
                          </m:ctrlPr>
                        </m:acc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𝜆</m:t>
                              </m:r>
                            </m:e>
                            <m:sub>
                              <m:r>
                                <a:rPr lang="en-US" sz="1800" b="0" i="1" smtClean="0">
                                  <a:latin typeface="Cambria Math" panose="02040503050406030204" pitchFamily="18" charset="0"/>
                                </a:rPr>
                                <m:t>𝑖</m:t>
                              </m:r>
                            </m:sub>
                          </m:sSub>
                        </m:e>
                      </m:acc>
                      <m:r>
                        <a:rPr lang="en-US" sz="1800" b="0" i="1" smtClean="0">
                          <a:latin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𝔼</m:t>
                      </m:r>
                      <m:d>
                        <m:dPr>
                          <m:begChr m:val="["/>
                          <m:endChr m:val="]"/>
                          <m:ctrlPr>
                            <a:rPr lang="en-US" sz="1800" b="0" i="1" smtClean="0">
                              <a:latin typeface="Cambria Math" panose="02040503050406030204" pitchFamily="18" charset="0"/>
                              <a:ea typeface="Cambria Math" panose="02040503050406030204" pitchFamily="18" charset="0"/>
                            </a:rPr>
                          </m:ctrlPr>
                        </m:dPr>
                        <m:e>
                          <m:sSubSup>
                            <m:sSubSupPr>
                              <m:ctrlPr>
                                <a:rPr lang="en-US" sz="1800" b="0" i="1" smtClean="0">
                                  <a:latin typeface="Cambria Math" panose="02040503050406030204" pitchFamily="18" charset="0"/>
                                  <a:ea typeface="Cambria Math" panose="02040503050406030204" pitchFamily="18" charset="0"/>
                                </a:rPr>
                              </m:ctrlPr>
                            </m:sSubSupPr>
                            <m:e>
                              <m:r>
                                <a:rPr lang="en-US" sz="1800" b="0" i="1" smtClean="0">
                                  <a:latin typeface="Cambria Math" panose="02040503050406030204" pitchFamily="18" charset="0"/>
                                  <a:ea typeface="Cambria Math" panose="02040503050406030204" pitchFamily="18" charset="0"/>
                                </a:rPr>
                                <m:t>𝛿</m:t>
                              </m:r>
                            </m:e>
                            <m:sub>
                              <m:r>
                                <a:rPr lang="en-US" sz="1800" b="0" i="1" smtClean="0">
                                  <a:latin typeface="Cambria Math" panose="02040503050406030204" pitchFamily="18" charset="0"/>
                                  <a:ea typeface="Cambria Math" panose="02040503050406030204" pitchFamily="18" charset="0"/>
                                </a:rPr>
                                <m:t>𝑖𝑣</m:t>
                              </m:r>
                            </m:sub>
                            <m:sup>
                              <m:r>
                                <a:rPr lang="en-US" sz="1800" b="0" i="1" smtClean="0">
                                  <a:latin typeface="Cambria Math" panose="02040503050406030204" pitchFamily="18" charset="0"/>
                                  <a:ea typeface="Cambria Math" panose="02040503050406030204" pitchFamily="18" charset="0"/>
                                </a:rPr>
                                <m:t>2</m:t>
                              </m:r>
                            </m:sup>
                          </m:sSubSup>
                        </m:e>
                      </m:d>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m:t>
                          </m:r>
                        </m:num>
                        <m:den>
                          <m:r>
                            <a:rPr lang="en-US" sz="1800" b="0" i="1" smtClean="0">
                              <a:latin typeface="Cambria Math" panose="02040503050406030204" pitchFamily="18" charset="0"/>
                              <a:ea typeface="Cambria Math" panose="02040503050406030204" pitchFamily="18" charset="0"/>
                            </a:rPr>
                            <m:t>𝑉</m:t>
                          </m:r>
                        </m:den>
                      </m:f>
                      <m:nary>
                        <m:naryPr>
                          <m:chr m:val="∑"/>
                          <m:limLoc m:val="subSup"/>
                          <m:supHide m:val="on"/>
                          <m:ctrlPr>
                            <a:rPr lang="en-US" sz="1800" b="0" i="1" smtClean="0">
                              <a:latin typeface="Cambria Math" panose="02040503050406030204" pitchFamily="18" charset="0"/>
                              <a:ea typeface="Cambria Math" panose="02040503050406030204" pitchFamily="18" charset="0"/>
                            </a:rPr>
                          </m:ctrlPr>
                        </m:naryPr>
                        <m:sub>
                          <m:r>
                            <m:rPr>
                              <m:brk m:alnAt="9"/>
                            </m:rPr>
                            <a:rPr lang="en-US" sz="1800" b="0" i="1" smtClean="0">
                              <a:latin typeface="Cambria Math" panose="02040503050406030204" pitchFamily="18" charset="0"/>
                              <a:ea typeface="Cambria Math" panose="02040503050406030204" pitchFamily="18" charset="0"/>
                            </a:rPr>
                            <m:t>𝑣</m:t>
                          </m:r>
                        </m:sub>
                        <m:sup/>
                        <m:e>
                          <m:acc>
                            <m:accPr>
                              <m:chr m:val="̂"/>
                              <m:ctrlPr>
                                <a:rPr lang="en-US" sz="1800" b="0" i="1" smtClean="0">
                                  <a:latin typeface="Cambria Math" panose="02040503050406030204" pitchFamily="18" charset="0"/>
                                  <a:ea typeface="Cambria Math" panose="02040503050406030204" pitchFamily="18" charset="0"/>
                                </a:rPr>
                              </m:ctrlPr>
                            </m:accPr>
                            <m:e>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𝛿</m:t>
                                  </m:r>
                                </m:e>
                                <m:sub>
                                  <m:r>
                                    <a:rPr lang="en-US" sz="1800" b="0" i="1" smtClean="0">
                                      <a:latin typeface="Cambria Math" panose="02040503050406030204" pitchFamily="18" charset="0"/>
                                      <a:ea typeface="Cambria Math" panose="02040503050406030204" pitchFamily="18" charset="0"/>
                                    </a:rPr>
                                    <m:t>𝑖𝑣</m:t>
                                  </m:r>
                                </m:sub>
                              </m:sSub>
                            </m:e>
                          </m:acc>
                        </m:e>
                      </m:nary>
                      <m:r>
                        <a:rPr lang="en-US" sz="1800" b="0" i="1" smtClean="0">
                          <a:latin typeface="Cambria Math" panose="02040503050406030204" pitchFamily="18" charset="0"/>
                          <a:ea typeface="Cambria Math" panose="02040503050406030204" pitchFamily="18" charset="0"/>
                        </a:rPr>
                        <m:t>,    </m:t>
                      </m:r>
                      <m:acc>
                        <m:accPr>
                          <m:chr m:val="̅"/>
                          <m:ctrlPr>
                            <a:rPr lang="en-US" sz="1800" b="0" i="1" smtClean="0">
                              <a:latin typeface="Cambria Math" panose="02040503050406030204" pitchFamily="18" charset="0"/>
                              <a:ea typeface="Cambria Math" panose="02040503050406030204" pitchFamily="18" charset="0"/>
                            </a:rPr>
                          </m:ctrlPr>
                        </m:accPr>
                        <m:e>
                          <m:sSub>
                            <m:sSubPr>
                              <m:ctrlPr>
                                <a:rPr lang="en-US" sz="1800" b="0" i="1" smtClean="0">
                                  <a:latin typeface="Cambria Math" panose="02040503050406030204" pitchFamily="18" charset="0"/>
                                  <a:ea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𝜃</m:t>
                              </m:r>
                            </m:e>
                            <m:sub>
                              <m:r>
                                <a:rPr lang="en-US" sz="1800" b="0" i="1" smtClean="0">
                                  <a:latin typeface="Cambria Math" panose="02040503050406030204" pitchFamily="18" charset="0"/>
                                  <a:ea typeface="Cambria Math" panose="02040503050406030204" pitchFamily="18" charset="0"/>
                                </a:rPr>
                                <m:t>𝑖</m:t>
                              </m:r>
                            </m:sub>
                          </m:sSub>
                        </m:e>
                      </m:acc>
                      <m:r>
                        <a:rPr lang="en-US" sz="1800" b="0" i="1" smtClean="0">
                          <a:latin typeface="Cambria Math" panose="02040503050406030204" pitchFamily="18" charset="0"/>
                        </a:rPr>
                        <m:t>=</m:t>
                      </m:r>
                      <m:r>
                        <m:rPr>
                          <m:sty m:val="p"/>
                        </m:rPr>
                        <a:rPr lang="en-US" sz="1800" b="0" i="1" smtClean="0">
                          <a:latin typeface="Cambria Math" panose="02040503050406030204" pitchFamily="18" charset="0"/>
                        </a:rPr>
                        <m:t>var</m:t>
                      </m:r>
                      <m:d>
                        <m:dPr>
                          <m:begChr m:val="["/>
                          <m:endChr m:val="]"/>
                          <m:ctrlPr>
                            <a:rPr lang="en-US" sz="1800" b="0" i="1" smtClean="0">
                              <a:latin typeface="Cambria Math" panose="02040503050406030204" pitchFamily="18" charset="0"/>
                            </a:rPr>
                          </m:ctrlPr>
                        </m:dPr>
                        <m:e>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𝛿</m:t>
                              </m:r>
                            </m:e>
                            <m:sub>
                              <m:r>
                                <a:rPr lang="en-US" sz="1800" b="0" i="1" smtClean="0">
                                  <a:latin typeface="Cambria Math" panose="02040503050406030204" pitchFamily="18" charset="0"/>
                                </a:rPr>
                                <m:t>𝑖𝑣</m:t>
                              </m:r>
                            </m:sub>
                            <m:sup>
                              <m:r>
                                <a:rPr lang="en-US" sz="1800" b="0" i="1" smtClean="0">
                                  <a:latin typeface="Cambria Math" panose="02040503050406030204" pitchFamily="18" charset="0"/>
                                </a:rPr>
                                <m:t>2</m:t>
                              </m:r>
                            </m:sup>
                          </m:sSubSup>
                        </m:e>
                      </m:d>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𝑉</m:t>
                          </m:r>
                        </m:den>
                      </m:f>
                      <m:nary>
                        <m:naryPr>
                          <m:chr m:val="∑"/>
                          <m:limLoc m:val="subSup"/>
                          <m:supHide m:val="on"/>
                          <m:ctrlPr>
                            <a:rPr lang="en-US" sz="1800" b="0" i="1" smtClean="0">
                              <a:latin typeface="Cambria Math" panose="02040503050406030204" pitchFamily="18" charset="0"/>
                            </a:rPr>
                          </m:ctrlPr>
                        </m:naryPr>
                        <m:sub>
                          <m:r>
                            <m:rPr>
                              <m:brk m:alnAt="9"/>
                            </m:rPr>
                            <a:rPr lang="en-US" sz="1800" b="0" i="1" smtClean="0">
                              <a:latin typeface="Cambria Math" panose="02040503050406030204" pitchFamily="18" charset="0"/>
                            </a:rPr>
                            <m:t>𝑣</m:t>
                          </m:r>
                        </m:sub>
                        <m:sup/>
                        <m:e>
                          <m:sSup>
                            <m:sSupPr>
                              <m:ctrlPr>
                                <a:rPr lang="en-US" sz="1800" b="0" i="1" smtClean="0">
                                  <a:latin typeface="Cambria Math" panose="02040503050406030204" pitchFamily="18" charset="0"/>
                                </a:rPr>
                              </m:ctrlPr>
                            </m:sSupPr>
                            <m:e>
                              <m:d>
                                <m:dPr>
                                  <m:ctrlPr>
                                    <a:rPr lang="en-US" sz="1800" b="0" i="1" smtClean="0">
                                      <a:latin typeface="Cambria Math" panose="02040503050406030204" pitchFamily="18" charset="0"/>
                                    </a:rPr>
                                  </m:ctrlPr>
                                </m:dPr>
                                <m:e>
                                  <m:acc>
                                    <m:accPr>
                                      <m:chr m:val="́"/>
                                      <m:ctrlPr>
                                        <a:rPr lang="en-US" sz="1800" b="0" i="1" smtClean="0">
                                          <a:latin typeface="Cambria Math" panose="02040503050406030204" pitchFamily="18" charset="0"/>
                                        </a:rPr>
                                      </m:ctrlPr>
                                    </m:acc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𝛿</m:t>
                                          </m:r>
                                        </m:e>
                                        <m:sub>
                                          <m:r>
                                            <a:rPr lang="en-US" sz="1800" b="0" i="1" smtClean="0">
                                              <a:latin typeface="Cambria Math" panose="02040503050406030204" pitchFamily="18" charset="0"/>
                                            </a:rPr>
                                            <m:t>𝑖𝑣</m:t>
                                          </m:r>
                                        </m:sub>
                                      </m:sSub>
                                    </m:e>
                                  </m:acc>
                                  <m:r>
                                    <a:rPr lang="en-US" sz="1800" b="0" i="1" smtClean="0">
                                      <a:latin typeface="Cambria Math" panose="02040503050406030204" pitchFamily="18" charset="0"/>
                                    </a:rPr>
                                    <m:t>−</m:t>
                                  </m:r>
                                  <m:f>
                                    <m:fPr>
                                      <m:ctrlPr>
                                        <a:rPr lang="en-US" sz="1800" i="1">
                                          <a:latin typeface="Cambria Math" panose="02040503050406030204" pitchFamily="18" charset="0"/>
                                          <a:ea typeface="Cambria Math" panose="02040503050406030204" pitchFamily="18" charset="0"/>
                                        </a:rPr>
                                      </m:ctrlPr>
                                    </m:fPr>
                                    <m:num>
                                      <m:r>
                                        <a:rPr lang="en-US" sz="1800" i="1">
                                          <a:latin typeface="Cambria Math" panose="02040503050406030204" pitchFamily="18" charset="0"/>
                                          <a:ea typeface="Cambria Math" panose="02040503050406030204" pitchFamily="18" charset="0"/>
                                        </a:rPr>
                                        <m:t>1</m:t>
                                      </m:r>
                                    </m:num>
                                    <m:den>
                                      <m:r>
                                        <a:rPr lang="en-US" sz="1800" i="1">
                                          <a:latin typeface="Cambria Math" panose="02040503050406030204" pitchFamily="18" charset="0"/>
                                          <a:ea typeface="Cambria Math" panose="02040503050406030204" pitchFamily="18" charset="0"/>
                                        </a:rPr>
                                        <m:t>𝑉</m:t>
                                      </m:r>
                                    </m:den>
                                  </m:f>
                                  <m:nary>
                                    <m:naryPr>
                                      <m:chr m:val="∑"/>
                                      <m:limLoc m:val="subSup"/>
                                      <m:supHide m:val="on"/>
                                      <m:ctrlPr>
                                        <a:rPr lang="en-US" sz="1800" i="1">
                                          <a:latin typeface="Cambria Math" panose="02040503050406030204" pitchFamily="18" charset="0"/>
                                          <a:ea typeface="Cambria Math" panose="02040503050406030204" pitchFamily="18" charset="0"/>
                                        </a:rPr>
                                      </m:ctrlPr>
                                    </m:naryPr>
                                    <m:sub>
                                      <m:r>
                                        <m:rPr>
                                          <m:brk m:alnAt="9"/>
                                        </m:rPr>
                                        <a:rPr lang="en-US" sz="1800" i="1">
                                          <a:latin typeface="Cambria Math" panose="02040503050406030204" pitchFamily="18" charset="0"/>
                                          <a:ea typeface="Cambria Math" panose="02040503050406030204" pitchFamily="18" charset="0"/>
                                        </a:rPr>
                                        <m:t>𝑣</m:t>
                                      </m:r>
                                    </m:sub>
                                    <m:sup/>
                                    <m:e>
                                      <m:acc>
                                        <m:accPr>
                                          <m:chr m:val="̂"/>
                                          <m:ctrlPr>
                                            <a:rPr lang="en-US" sz="1800" i="1">
                                              <a:latin typeface="Cambria Math" panose="02040503050406030204" pitchFamily="18" charset="0"/>
                                              <a:ea typeface="Cambria Math" panose="02040503050406030204" pitchFamily="18" charset="0"/>
                                            </a:rPr>
                                          </m:ctrlPr>
                                        </m:accPr>
                                        <m:e>
                                          <m:sSub>
                                            <m:sSubPr>
                                              <m:ctrlPr>
                                                <a:rPr lang="en-US" sz="1800" i="1">
                                                  <a:latin typeface="Cambria Math" panose="02040503050406030204" pitchFamily="18" charset="0"/>
                                                  <a:ea typeface="Cambria Math" panose="02040503050406030204" pitchFamily="18" charset="0"/>
                                                </a:rPr>
                                              </m:ctrlPr>
                                            </m:sSubPr>
                                            <m:e>
                                              <m:r>
                                                <a:rPr lang="en-US" sz="1800" i="1">
                                                  <a:latin typeface="Cambria Math" panose="02040503050406030204" pitchFamily="18" charset="0"/>
                                                  <a:ea typeface="Cambria Math" panose="02040503050406030204" pitchFamily="18" charset="0"/>
                                                </a:rPr>
                                                <m:t>𝛿</m:t>
                                              </m:r>
                                            </m:e>
                                            <m:sub>
                                              <m:r>
                                                <a:rPr lang="en-US" sz="1800" i="1">
                                                  <a:latin typeface="Cambria Math" panose="02040503050406030204" pitchFamily="18" charset="0"/>
                                                  <a:ea typeface="Cambria Math" panose="02040503050406030204" pitchFamily="18" charset="0"/>
                                                </a:rPr>
                                                <m:t>𝑖𝑣</m:t>
                                              </m:r>
                                            </m:sub>
                                          </m:sSub>
                                        </m:e>
                                      </m:acc>
                                    </m:e>
                                  </m:nary>
                                </m:e>
                              </m:d>
                            </m:e>
                            <m:sup>
                              <m:r>
                                <a:rPr lang="en-US" sz="1800" b="0" i="1" smtClean="0">
                                  <a:latin typeface="Cambria Math" panose="02040503050406030204" pitchFamily="18" charset="0"/>
                                </a:rPr>
                                <m:t>2</m:t>
                              </m:r>
                            </m:sup>
                          </m:sSup>
                        </m:e>
                      </m:nary>
                    </m:oMath>
                  </m:oMathPara>
                </a14:m>
                <a:endParaRPr lang="en-US" sz="1800" dirty="0"/>
              </a:p>
              <a:p>
                <a:r>
                  <a:rPr lang="en-US" sz="2200" dirty="0"/>
                  <a:t>EB estimates of </a:t>
                </a:r>
                <a14:m>
                  <m:oMath xmlns:m="http://schemas.openxmlformats.org/officeDocument/2006/math">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𝛾</m:t>
                        </m:r>
                      </m:e>
                      <m:sub>
                        <m:r>
                          <a:rPr lang="en-US" sz="2200" b="0" i="1" smtClean="0">
                            <a:latin typeface="Cambria Math" panose="02040503050406030204" pitchFamily="18" charset="0"/>
                          </a:rPr>
                          <m:t>𝑖𝑣</m:t>
                        </m:r>
                      </m:sub>
                    </m:sSub>
                  </m:oMath>
                </a14:m>
                <a:r>
                  <a:rPr lang="en-US" sz="2200" dirty="0"/>
                  <a:t>, </a:t>
                </a:r>
                <a14:m>
                  <m:oMath xmlns:m="http://schemas.openxmlformats.org/officeDocument/2006/math">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𝛿</m:t>
                        </m:r>
                      </m:e>
                      <m:sub>
                        <m:r>
                          <a:rPr lang="en-US" sz="2200" b="0" i="1" smtClean="0">
                            <a:latin typeface="Cambria Math" panose="02040503050406030204" pitchFamily="18" charset="0"/>
                          </a:rPr>
                          <m:t>𝑖𝑣</m:t>
                        </m:r>
                      </m:sub>
                    </m:sSub>
                  </m:oMath>
                </a14:m>
                <a:endParaRPr lang="en-US" sz="2200" dirty="0"/>
              </a:p>
              <a:p>
                <a:pPr marL="461963" lvl="1"/>
                <a:r>
                  <a:rPr lang="en-US" sz="1800" dirty="0"/>
                  <a:t>EB estimate of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𝛾</m:t>
                        </m:r>
                      </m:e>
                      <m:sub>
                        <m:r>
                          <a:rPr lang="en-US" sz="1800" i="1">
                            <a:latin typeface="Cambria Math" panose="02040503050406030204" pitchFamily="18" charset="0"/>
                          </a:rPr>
                          <m:t>𝑖𝑣</m:t>
                        </m:r>
                      </m:sub>
                    </m:sSub>
                    <m:r>
                      <a:rPr lang="en-US" sz="1800" i="1">
                        <a:latin typeface="Cambria Math" panose="02040503050406030204" pitchFamily="18" charset="0"/>
                      </a:rPr>
                      <m:t> </m:t>
                    </m:r>
                  </m:oMath>
                </a14:m>
                <a:r>
                  <a:rPr lang="en-US" sz="1800" dirty="0"/>
                  <a:t>= mean of posterior distribution of </a:t>
                </a:r>
                <a14:m>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𝛾</m:t>
                        </m:r>
                      </m:e>
                      <m:sub>
                        <m:r>
                          <a:rPr lang="en-US" sz="1800" b="0" i="1" smtClean="0">
                            <a:latin typeface="Cambria Math" panose="02040503050406030204" pitchFamily="18" charset="0"/>
                          </a:rPr>
                          <m:t>𝑖𝑣</m:t>
                        </m:r>
                      </m:sub>
                    </m:sSub>
                  </m:oMath>
                </a14:m>
                <a:r>
                  <a:rPr lang="en-US" sz="1800" dirty="0"/>
                  <a:t> </a:t>
                </a:r>
              </a:p>
              <a:p>
                <a:pPr marL="0" indent="0">
                  <a:buNone/>
                </a:pPr>
                <a14:m>
                  <m:oMathPara xmlns:m="http://schemas.openxmlformats.org/officeDocument/2006/math">
                    <m:oMathParaPr>
                      <m:jc m:val="centerGroup"/>
                    </m:oMathParaPr>
                    <m:oMath xmlns:m="http://schemas.openxmlformats.org/officeDocument/2006/math">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𝛾</m:t>
                          </m:r>
                        </m:e>
                        <m:sub>
                          <m:r>
                            <a:rPr lang="en-US" sz="2200" b="0" i="1" smtClean="0">
                              <a:latin typeface="Cambria Math" panose="02040503050406030204" pitchFamily="18" charset="0"/>
                            </a:rPr>
                            <m:t>𝑖𝑣</m:t>
                          </m:r>
                        </m:sub>
                        <m:sup>
                          <m:r>
                            <a:rPr lang="en-US" sz="2200" b="0" i="1" smtClean="0">
                              <a:latin typeface="Cambria Math" panose="02040503050406030204" pitchFamily="18" charset="0"/>
                            </a:rPr>
                            <m:t>∗</m:t>
                          </m:r>
                        </m:sup>
                      </m:sSubSup>
                      <m:r>
                        <a:rPr lang="en-US" sz="2200" b="0" i="1" smtClean="0">
                          <a:latin typeface="Cambria Math" panose="02040503050406030204" pitchFamily="18" charset="0"/>
                        </a:rPr>
                        <m:t>=</m:t>
                      </m:r>
                      <m:f>
                        <m:fPr>
                          <m:ctrlPr>
                            <a:rPr lang="en-US" sz="2200" i="1" dirty="0" smtClean="0">
                              <a:latin typeface="Cambria Math" panose="02040503050406030204" pitchFamily="18" charset="0"/>
                            </a:rPr>
                          </m:ctrlPr>
                        </m:fPr>
                        <m:num>
                          <m:r>
                            <a:rPr lang="en-US" sz="2200" b="0" i="1" dirty="0" smtClean="0">
                              <a:latin typeface="Cambria Math" panose="02040503050406030204" pitchFamily="18" charset="0"/>
                            </a:rPr>
                            <m:t>1</m:t>
                          </m:r>
                        </m:num>
                        <m:den>
                          <m:box>
                            <m:boxPr>
                              <m:ctrlPr>
                                <a:rPr lang="en-US" sz="2200" i="1" dirty="0" smtClean="0">
                                  <a:latin typeface="Cambria Math" panose="02040503050406030204" pitchFamily="18" charset="0"/>
                                </a:rPr>
                              </m:ctrlPr>
                            </m:boxPr>
                            <m:e>
                              <m:argPr>
                                <m:argSz m:val="-1"/>
                              </m:argPr>
                              <m:f>
                                <m:fPr>
                                  <m:ctrlPr>
                                    <a:rPr lang="en-US" sz="2200" i="1" dirty="0" smtClean="0">
                                      <a:latin typeface="Cambria Math" panose="02040503050406030204" pitchFamily="18" charset="0"/>
                                    </a:rPr>
                                  </m:ctrlPr>
                                </m:fPr>
                                <m:num>
                                  <m:r>
                                    <a:rPr lang="en-US" sz="2200" b="0" i="1" dirty="0" smtClean="0">
                                      <a:latin typeface="Cambria Math" panose="02040503050406030204" pitchFamily="18" charset="0"/>
                                    </a:rPr>
                                    <m:t>1</m:t>
                                  </m:r>
                                </m:num>
                                <m:den>
                                  <m:acc>
                                    <m:accPr>
                                      <m:chr m:val="̅"/>
                                      <m:ctrlPr>
                                        <a:rPr lang="en-US" sz="2200" b="0" i="1" dirty="0" smtClean="0">
                                          <a:latin typeface="Cambria Math" panose="02040503050406030204" pitchFamily="18" charset="0"/>
                                        </a:rPr>
                                      </m:ctrlPr>
                                    </m:accPr>
                                    <m:e>
                                      <m:sSubSup>
                                        <m:sSubSupPr>
                                          <m:ctrlPr>
                                            <a:rPr lang="en-US" sz="2200" b="0" i="1" dirty="0" smtClean="0">
                                              <a:latin typeface="Cambria Math" panose="02040503050406030204" pitchFamily="18" charset="0"/>
                                            </a:rPr>
                                          </m:ctrlPr>
                                        </m:sSubSupPr>
                                        <m:e>
                                          <m:r>
                                            <a:rPr lang="en-US" sz="2200" b="0" i="1" dirty="0" smtClean="0">
                                              <a:latin typeface="Cambria Math" panose="02040503050406030204" pitchFamily="18" charset="0"/>
                                            </a:rPr>
                                            <m:t>𝜏</m:t>
                                          </m:r>
                                        </m:e>
                                        <m:sub>
                                          <m:r>
                                            <a:rPr lang="en-US" sz="2200" b="0" i="1" dirty="0" smtClean="0">
                                              <a:latin typeface="Cambria Math" panose="02040503050406030204" pitchFamily="18" charset="0"/>
                                            </a:rPr>
                                            <m:t>𝑖</m:t>
                                          </m:r>
                                        </m:sub>
                                        <m:sup>
                                          <m:r>
                                            <a:rPr lang="en-US" sz="2200" b="0" i="1" dirty="0" smtClean="0">
                                              <a:latin typeface="Cambria Math" panose="02040503050406030204" pitchFamily="18" charset="0"/>
                                            </a:rPr>
                                            <m:t>2</m:t>
                                          </m:r>
                                        </m:sup>
                                      </m:sSubSup>
                                    </m:e>
                                  </m:acc>
                                </m:den>
                              </m:f>
                              <m:r>
                                <a:rPr lang="en-US" sz="2200" b="0" i="1" dirty="0" smtClean="0">
                                  <a:latin typeface="Cambria Math" panose="02040503050406030204" pitchFamily="18" charset="0"/>
                                </a:rPr>
                                <m:t>+</m:t>
                              </m:r>
                              <m:box>
                                <m:boxPr>
                                  <m:ctrlPr>
                                    <a:rPr lang="en-US" sz="2200" b="0" i="1" dirty="0" smtClean="0">
                                      <a:latin typeface="Cambria Math" panose="02040503050406030204" pitchFamily="18" charset="0"/>
                                    </a:rPr>
                                  </m:ctrlPr>
                                </m:boxPr>
                                <m:e>
                                  <m:argPr>
                                    <m:argSz m:val="-1"/>
                                  </m:argPr>
                                  <m:f>
                                    <m:fPr>
                                      <m:ctrlPr>
                                        <a:rPr lang="en-US" sz="2200" b="0" i="1" dirty="0" smtClean="0">
                                          <a:latin typeface="Cambria Math" panose="02040503050406030204" pitchFamily="18" charset="0"/>
                                        </a:rPr>
                                      </m:ctrlPr>
                                    </m:fPr>
                                    <m:num>
                                      <m:sSub>
                                        <m:sSubPr>
                                          <m:ctrlPr>
                                            <a:rPr lang="en-US" sz="2200" b="0" i="1" dirty="0" smtClean="0">
                                              <a:latin typeface="Cambria Math" panose="02040503050406030204" pitchFamily="18" charset="0"/>
                                            </a:rPr>
                                          </m:ctrlPr>
                                        </m:sSubPr>
                                        <m:e>
                                          <m:r>
                                            <a:rPr lang="en-US" sz="2200" b="0" i="1" dirty="0" smtClean="0">
                                              <a:latin typeface="Cambria Math" panose="02040503050406030204" pitchFamily="18" charset="0"/>
                                            </a:rPr>
                                            <m:t>𝑛</m:t>
                                          </m:r>
                                        </m:e>
                                        <m:sub>
                                          <m:r>
                                            <a:rPr lang="en-US" sz="2200" b="0" i="1" dirty="0" smtClean="0">
                                              <a:latin typeface="Cambria Math" panose="02040503050406030204" pitchFamily="18" charset="0"/>
                                            </a:rPr>
                                            <m:t>𝑖</m:t>
                                          </m:r>
                                        </m:sub>
                                      </m:sSub>
                                    </m:num>
                                    <m:den>
                                      <m:sSup>
                                        <m:sSupPr>
                                          <m:ctrlPr>
                                            <a:rPr lang="en-US" sz="2200" b="0" i="1" dirty="0" smtClean="0">
                                              <a:latin typeface="Cambria Math" panose="02040503050406030204" pitchFamily="18" charset="0"/>
                                            </a:rPr>
                                          </m:ctrlPr>
                                        </m:sSupPr>
                                        <m:e>
                                          <m:sSubSup>
                                            <m:sSubSupPr>
                                              <m:ctrlPr>
                                                <a:rPr lang="en-US" sz="2200" b="0" i="1" dirty="0" smtClean="0">
                                                  <a:latin typeface="Cambria Math" panose="02040503050406030204" pitchFamily="18" charset="0"/>
                                                </a:rPr>
                                              </m:ctrlPr>
                                            </m:sSubSupPr>
                                            <m:e>
                                              <m:r>
                                                <a:rPr lang="en-US" sz="2200" b="0" i="1" dirty="0" smtClean="0">
                                                  <a:latin typeface="Cambria Math" panose="02040503050406030204" pitchFamily="18" charset="0"/>
                                                </a:rPr>
                                                <m:t>𝛿</m:t>
                                              </m:r>
                                            </m:e>
                                            <m:sub>
                                              <m:r>
                                                <a:rPr lang="en-US" sz="2200" b="0" i="1" dirty="0" smtClean="0">
                                                  <a:latin typeface="Cambria Math" panose="02040503050406030204" pitchFamily="18" charset="0"/>
                                                </a:rPr>
                                                <m:t>𝑖𝑣</m:t>
                                              </m:r>
                                            </m:sub>
                                            <m:sup>
                                              <m:r>
                                                <a:rPr lang="en-US" sz="2200" b="0" i="1" dirty="0" smtClean="0">
                                                  <a:latin typeface="Cambria Math" panose="02040503050406030204" pitchFamily="18" charset="0"/>
                                                </a:rPr>
                                                <m:t>2</m:t>
                                              </m:r>
                                            </m:sup>
                                          </m:sSubSup>
                                        </m:e>
                                        <m:sup>
                                          <m:r>
                                            <a:rPr lang="en-US" sz="2200" b="0" i="1" dirty="0" smtClean="0">
                                              <a:latin typeface="Cambria Math" panose="02040503050406030204" pitchFamily="18" charset="0"/>
                                            </a:rPr>
                                            <m:t>∗</m:t>
                                          </m:r>
                                        </m:sup>
                                      </m:sSup>
                                    </m:den>
                                  </m:f>
                                </m:e>
                              </m:box>
                            </m:e>
                          </m:box>
                        </m:den>
                      </m:f>
                      <m:d>
                        <m:dPr>
                          <m:ctrlPr>
                            <a:rPr lang="en-US" sz="2200" b="0" i="1" dirty="0" smtClean="0">
                              <a:latin typeface="Cambria Math" panose="02040503050406030204" pitchFamily="18" charset="0"/>
                            </a:rPr>
                          </m:ctrlPr>
                        </m:dPr>
                        <m:e>
                          <m:f>
                            <m:fPr>
                              <m:ctrlPr>
                                <a:rPr lang="en-US" sz="2200" b="0" i="1" dirty="0" smtClean="0">
                                  <a:latin typeface="Cambria Math" panose="02040503050406030204" pitchFamily="18" charset="0"/>
                                </a:rPr>
                              </m:ctrlPr>
                            </m:fPr>
                            <m:num>
                              <m:acc>
                                <m:accPr>
                                  <m:chr m:val="̅"/>
                                  <m:ctrlPr>
                                    <a:rPr lang="en-US" sz="2200" b="0" i="1" dirty="0" smtClean="0">
                                      <a:latin typeface="Cambria Math" panose="02040503050406030204" pitchFamily="18" charset="0"/>
                                    </a:rPr>
                                  </m:ctrlPr>
                                </m:accPr>
                                <m:e>
                                  <m:sSub>
                                    <m:sSubPr>
                                      <m:ctrlPr>
                                        <a:rPr lang="en-US" sz="2200" b="0" i="1" dirty="0" smtClean="0">
                                          <a:latin typeface="Cambria Math" panose="02040503050406030204" pitchFamily="18" charset="0"/>
                                        </a:rPr>
                                      </m:ctrlPr>
                                    </m:sSubPr>
                                    <m:e>
                                      <m:r>
                                        <a:rPr lang="en-US" sz="2200" b="0" i="1" dirty="0" smtClean="0">
                                          <a:latin typeface="Cambria Math" panose="02040503050406030204" pitchFamily="18" charset="0"/>
                                        </a:rPr>
                                        <m:t>𝛾</m:t>
                                      </m:r>
                                    </m:e>
                                    <m:sub>
                                      <m:r>
                                        <a:rPr lang="en-US" sz="2200" b="0" i="1" dirty="0" smtClean="0">
                                          <a:latin typeface="Cambria Math" panose="02040503050406030204" pitchFamily="18" charset="0"/>
                                        </a:rPr>
                                        <m:t>𝑖</m:t>
                                      </m:r>
                                    </m:sub>
                                  </m:sSub>
                                </m:e>
                              </m:acc>
                            </m:num>
                            <m:den>
                              <m:acc>
                                <m:accPr>
                                  <m:chr m:val="̅"/>
                                  <m:ctrlPr>
                                    <a:rPr lang="en-US" sz="2200" b="0" i="1" dirty="0" smtClean="0">
                                      <a:latin typeface="Cambria Math" panose="02040503050406030204" pitchFamily="18" charset="0"/>
                                    </a:rPr>
                                  </m:ctrlPr>
                                </m:accPr>
                                <m:e>
                                  <m:sSubSup>
                                    <m:sSubSupPr>
                                      <m:ctrlPr>
                                        <a:rPr lang="en-US" sz="2200" b="0" i="1" dirty="0" smtClean="0">
                                          <a:latin typeface="Cambria Math" panose="02040503050406030204" pitchFamily="18" charset="0"/>
                                        </a:rPr>
                                      </m:ctrlPr>
                                    </m:sSubSupPr>
                                    <m:e>
                                      <m:r>
                                        <a:rPr lang="en-US" sz="2200" b="0" i="1" dirty="0" smtClean="0">
                                          <a:latin typeface="Cambria Math" panose="02040503050406030204" pitchFamily="18" charset="0"/>
                                        </a:rPr>
                                        <m:t>𝜏</m:t>
                                      </m:r>
                                    </m:e>
                                    <m:sub>
                                      <m:r>
                                        <a:rPr lang="en-US" sz="2200" b="0" i="1" dirty="0" smtClean="0">
                                          <a:latin typeface="Cambria Math" panose="02040503050406030204" pitchFamily="18" charset="0"/>
                                        </a:rPr>
                                        <m:t>𝑖</m:t>
                                      </m:r>
                                    </m:sub>
                                    <m:sup>
                                      <m:r>
                                        <a:rPr lang="en-US" sz="2200" b="0" i="1" dirty="0" smtClean="0">
                                          <a:latin typeface="Cambria Math" panose="02040503050406030204" pitchFamily="18" charset="0"/>
                                        </a:rPr>
                                        <m:t>2</m:t>
                                      </m:r>
                                    </m:sup>
                                  </m:sSubSup>
                                </m:e>
                              </m:acc>
                            </m:den>
                          </m:f>
                          <m:r>
                            <a:rPr lang="en-US" sz="2200" b="0" i="1" dirty="0" smtClean="0">
                              <a:latin typeface="Cambria Math" panose="02040503050406030204" pitchFamily="18" charset="0"/>
                            </a:rPr>
                            <m:t>+</m:t>
                          </m:r>
                          <m:f>
                            <m:fPr>
                              <m:ctrlPr>
                                <a:rPr lang="en-US" sz="2200" b="0" i="1" dirty="0" smtClean="0">
                                  <a:latin typeface="Cambria Math" panose="02040503050406030204" pitchFamily="18" charset="0"/>
                                </a:rPr>
                              </m:ctrlPr>
                            </m:fPr>
                            <m:num>
                              <m:nary>
                                <m:naryPr>
                                  <m:chr m:val="∑"/>
                                  <m:limLoc m:val="subSup"/>
                                  <m:supHide m:val="on"/>
                                  <m:ctrlPr>
                                    <a:rPr lang="en-US" sz="2200" b="0" i="1" dirty="0" smtClean="0">
                                      <a:latin typeface="Cambria Math" panose="02040503050406030204" pitchFamily="18" charset="0"/>
                                    </a:rPr>
                                  </m:ctrlPr>
                                </m:naryPr>
                                <m:sub>
                                  <m:r>
                                    <m:rPr>
                                      <m:brk m:alnAt="9"/>
                                    </m:rPr>
                                    <a:rPr lang="en-US" sz="2200" b="0" i="1" dirty="0" smtClean="0">
                                      <a:latin typeface="Cambria Math" panose="02040503050406030204" pitchFamily="18" charset="0"/>
                                    </a:rPr>
                                    <m:t>𝑗</m:t>
                                  </m:r>
                                </m:sub>
                                <m:sup/>
                                <m:e>
                                  <m:sSub>
                                    <m:sSubPr>
                                      <m:ctrlPr>
                                        <a:rPr lang="en-US" sz="2200" b="0" i="1" dirty="0" smtClean="0">
                                          <a:latin typeface="Cambria Math" panose="02040503050406030204" pitchFamily="18" charset="0"/>
                                        </a:rPr>
                                      </m:ctrlPr>
                                    </m:sSubPr>
                                    <m:e>
                                      <m:r>
                                        <a:rPr lang="en-US" sz="2200" b="0" i="1" dirty="0" smtClean="0">
                                          <a:latin typeface="Cambria Math" panose="02040503050406030204" pitchFamily="18" charset="0"/>
                                        </a:rPr>
                                        <m:t>𝑍</m:t>
                                      </m:r>
                                    </m:e>
                                    <m:sub>
                                      <m:r>
                                        <a:rPr lang="en-US" sz="2200" b="0" i="1" dirty="0" smtClean="0">
                                          <a:latin typeface="Cambria Math" panose="02040503050406030204" pitchFamily="18" charset="0"/>
                                        </a:rPr>
                                        <m:t>𝑖𝑗𝑣</m:t>
                                      </m:r>
                                    </m:sub>
                                  </m:sSub>
                                </m:e>
                              </m:nary>
                            </m:num>
                            <m:den>
                              <m:sSup>
                                <m:sSupPr>
                                  <m:ctrlPr>
                                    <a:rPr lang="en-US" sz="2200" b="0" i="1" dirty="0" smtClean="0">
                                      <a:latin typeface="Cambria Math" panose="02040503050406030204" pitchFamily="18" charset="0"/>
                                    </a:rPr>
                                  </m:ctrlPr>
                                </m:sSupPr>
                                <m:e>
                                  <m:sSubSup>
                                    <m:sSubSupPr>
                                      <m:ctrlPr>
                                        <a:rPr lang="en-US" sz="2200" b="0" i="1" dirty="0" smtClean="0">
                                          <a:latin typeface="Cambria Math" panose="02040503050406030204" pitchFamily="18" charset="0"/>
                                        </a:rPr>
                                      </m:ctrlPr>
                                    </m:sSubSupPr>
                                    <m:e>
                                      <m:r>
                                        <a:rPr lang="en-US" sz="2200" b="0" i="1" dirty="0" smtClean="0">
                                          <a:latin typeface="Cambria Math" panose="02040503050406030204" pitchFamily="18" charset="0"/>
                                        </a:rPr>
                                        <m:t>𝛿</m:t>
                                      </m:r>
                                    </m:e>
                                    <m:sub>
                                      <m:r>
                                        <a:rPr lang="en-US" sz="2200" b="0" i="1" dirty="0" smtClean="0">
                                          <a:latin typeface="Cambria Math" panose="02040503050406030204" pitchFamily="18" charset="0"/>
                                        </a:rPr>
                                        <m:t>𝑖𝑣</m:t>
                                      </m:r>
                                    </m:sub>
                                    <m:sup>
                                      <m:r>
                                        <a:rPr lang="en-US" sz="2200" b="0" i="1" dirty="0" smtClean="0">
                                          <a:latin typeface="Cambria Math" panose="02040503050406030204" pitchFamily="18" charset="0"/>
                                        </a:rPr>
                                        <m:t>2</m:t>
                                      </m:r>
                                    </m:sup>
                                  </m:sSubSup>
                                </m:e>
                                <m:sup>
                                  <m:r>
                                    <a:rPr lang="en-US" sz="2200" b="0" i="1" dirty="0" smtClean="0">
                                      <a:latin typeface="Cambria Math" panose="02040503050406030204" pitchFamily="18" charset="0"/>
                                    </a:rPr>
                                    <m:t>∗</m:t>
                                  </m:r>
                                </m:sup>
                              </m:sSup>
                            </m:den>
                          </m:f>
                        </m:e>
                      </m:d>
                      <m:r>
                        <a:rPr lang="en-US" sz="2200" b="0" i="1" smtClean="0">
                          <a:latin typeface="Cambria Math" panose="02040503050406030204" pitchFamily="18" charset="0"/>
                        </a:rPr>
                        <m:t>=</m:t>
                      </m:r>
                      <m:f>
                        <m:fPr>
                          <m:ctrlPr>
                            <a:rPr lang="en-US" sz="2200" b="0" i="1" smtClean="0">
                              <a:latin typeface="Cambria Math" panose="02040503050406030204" pitchFamily="18" charset="0"/>
                            </a:rPr>
                          </m:ctrlPr>
                        </m:fPr>
                        <m:num>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𝑛</m:t>
                              </m:r>
                            </m:e>
                            <m:sub>
                              <m:r>
                                <a:rPr lang="en-US" sz="2200" b="0" i="1" smtClean="0">
                                  <a:latin typeface="Cambria Math" panose="02040503050406030204" pitchFamily="18" charset="0"/>
                                </a:rPr>
                                <m:t>𝑖</m:t>
                              </m:r>
                            </m:sub>
                          </m:sSub>
                          <m:acc>
                            <m:accPr>
                              <m:chr m:val="̅"/>
                              <m:ctrlPr>
                                <a:rPr lang="en-US" sz="2200" b="0" i="1" smtClean="0">
                                  <a:latin typeface="Cambria Math" panose="02040503050406030204" pitchFamily="18" charset="0"/>
                                </a:rPr>
                              </m:ctrlPr>
                            </m:accPr>
                            <m:e>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𝜏</m:t>
                                  </m:r>
                                </m:e>
                                <m:sub>
                                  <m:r>
                                    <a:rPr lang="en-US" sz="2200" b="0" i="1" smtClean="0">
                                      <a:latin typeface="Cambria Math" panose="02040503050406030204" pitchFamily="18" charset="0"/>
                                    </a:rPr>
                                    <m:t>𝑖</m:t>
                                  </m:r>
                                </m:sub>
                                <m:sup>
                                  <m:r>
                                    <a:rPr lang="en-US" sz="2200" b="0" i="1" smtClean="0">
                                      <a:latin typeface="Cambria Math" panose="02040503050406030204" pitchFamily="18" charset="0"/>
                                    </a:rPr>
                                    <m:t>2</m:t>
                                  </m:r>
                                </m:sup>
                              </m:sSubSup>
                            </m:e>
                          </m:acc>
                          <m:acc>
                            <m:accPr>
                              <m:chr m:val="̂"/>
                              <m:ctrlPr>
                                <a:rPr lang="en-US" sz="2200" b="0" i="1" smtClean="0">
                                  <a:latin typeface="Cambria Math" panose="02040503050406030204" pitchFamily="18" charset="0"/>
                                </a:rPr>
                              </m:ctrlPr>
                            </m:acc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𝛾</m:t>
                                  </m:r>
                                </m:e>
                                <m:sub>
                                  <m:r>
                                    <a:rPr lang="en-US" sz="2200" b="0" i="1" smtClean="0">
                                      <a:latin typeface="Cambria Math" panose="02040503050406030204" pitchFamily="18" charset="0"/>
                                    </a:rPr>
                                    <m:t>𝑖𝑣</m:t>
                                  </m:r>
                                </m:sub>
                              </m:sSub>
                            </m:e>
                          </m:acc>
                          <m:r>
                            <a:rPr lang="en-US" sz="2200" b="0" i="1" smtClean="0">
                              <a:latin typeface="Cambria Math" panose="02040503050406030204" pitchFamily="18" charset="0"/>
                            </a:rPr>
                            <m:t>+</m:t>
                          </m:r>
                          <m:sSup>
                            <m:sSupPr>
                              <m:ctrlPr>
                                <a:rPr lang="en-US" sz="2200" b="0" i="1" smtClean="0">
                                  <a:latin typeface="Cambria Math" panose="02040503050406030204" pitchFamily="18" charset="0"/>
                                </a:rPr>
                              </m:ctrlPr>
                            </m:sSupPr>
                            <m:e>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𝛿</m:t>
                                  </m:r>
                                </m:e>
                                <m:sub>
                                  <m:r>
                                    <a:rPr lang="en-US" sz="2200" b="0" i="1" smtClean="0">
                                      <a:latin typeface="Cambria Math" panose="02040503050406030204" pitchFamily="18" charset="0"/>
                                    </a:rPr>
                                    <m:t>𝑖𝑣</m:t>
                                  </m:r>
                                </m:sub>
                                <m:sup>
                                  <m:r>
                                    <a:rPr lang="en-US" sz="2200" b="0" i="1" smtClean="0">
                                      <a:latin typeface="Cambria Math" panose="02040503050406030204" pitchFamily="18" charset="0"/>
                                    </a:rPr>
                                    <m:t>2</m:t>
                                  </m:r>
                                </m:sup>
                              </m:sSubSup>
                            </m:e>
                            <m:sup>
                              <m:r>
                                <a:rPr lang="en-US" sz="2200" b="0" i="1" smtClean="0">
                                  <a:latin typeface="Cambria Math" panose="02040503050406030204" pitchFamily="18" charset="0"/>
                                </a:rPr>
                                <m:t>∗</m:t>
                              </m:r>
                            </m:sup>
                          </m:sSup>
                          <m:acc>
                            <m:accPr>
                              <m:chr m:val="̅"/>
                              <m:ctrlPr>
                                <a:rPr lang="en-US" sz="2200" b="0" i="1" smtClean="0">
                                  <a:latin typeface="Cambria Math" panose="02040503050406030204" pitchFamily="18" charset="0"/>
                                </a:rPr>
                              </m:ctrlPr>
                            </m:acc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𝛾</m:t>
                                  </m:r>
                                </m:e>
                                <m:sub>
                                  <m:r>
                                    <a:rPr lang="en-US" sz="2200" b="0" i="1" smtClean="0">
                                      <a:latin typeface="Cambria Math" panose="02040503050406030204" pitchFamily="18" charset="0"/>
                                    </a:rPr>
                                    <m:t>𝑖</m:t>
                                  </m:r>
                                </m:sub>
                              </m:sSub>
                            </m:e>
                          </m:acc>
                        </m:num>
                        <m:den>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𝑛</m:t>
                              </m:r>
                            </m:e>
                            <m:sub>
                              <m:r>
                                <a:rPr lang="en-US" sz="2200" b="0" i="1" smtClean="0">
                                  <a:latin typeface="Cambria Math" panose="02040503050406030204" pitchFamily="18" charset="0"/>
                                </a:rPr>
                                <m:t>𝑖</m:t>
                              </m:r>
                            </m:sub>
                          </m:sSub>
                          <m:acc>
                            <m:accPr>
                              <m:chr m:val="̅"/>
                              <m:ctrlPr>
                                <a:rPr lang="en-US" sz="2200" b="0" i="1" smtClean="0">
                                  <a:latin typeface="Cambria Math" panose="02040503050406030204" pitchFamily="18" charset="0"/>
                                </a:rPr>
                              </m:ctrlPr>
                            </m:accPr>
                            <m:e>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𝜏</m:t>
                                  </m:r>
                                </m:e>
                                <m:sub>
                                  <m:r>
                                    <a:rPr lang="en-US" sz="2200" b="0" i="1" smtClean="0">
                                      <a:latin typeface="Cambria Math" panose="02040503050406030204" pitchFamily="18" charset="0"/>
                                    </a:rPr>
                                    <m:t>𝑖</m:t>
                                  </m:r>
                                </m:sub>
                                <m:sup>
                                  <m:r>
                                    <a:rPr lang="en-US" sz="2200" b="0" i="1" smtClean="0">
                                      <a:latin typeface="Cambria Math" panose="02040503050406030204" pitchFamily="18" charset="0"/>
                                    </a:rPr>
                                    <m:t>2</m:t>
                                  </m:r>
                                </m:sup>
                              </m:sSubSup>
                            </m:e>
                          </m:acc>
                          <m:r>
                            <a:rPr lang="en-US" sz="2200" b="0" i="1" smtClean="0">
                              <a:latin typeface="Cambria Math" panose="02040503050406030204" pitchFamily="18" charset="0"/>
                            </a:rPr>
                            <m:t>+</m:t>
                          </m:r>
                          <m:sSup>
                            <m:sSupPr>
                              <m:ctrlPr>
                                <a:rPr lang="en-US" sz="2200" b="0" i="1" smtClean="0">
                                  <a:latin typeface="Cambria Math" panose="02040503050406030204" pitchFamily="18" charset="0"/>
                                </a:rPr>
                              </m:ctrlPr>
                            </m:sSupPr>
                            <m:e>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𝛿</m:t>
                                  </m:r>
                                </m:e>
                                <m:sub>
                                  <m:r>
                                    <a:rPr lang="en-US" sz="2200" b="0" i="1" smtClean="0">
                                      <a:latin typeface="Cambria Math" panose="02040503050406030204" pitchFamily="18" charset="0"/>
                                    </a:rPr>
                                    <m:t>𝑖𝑣</m:t>
                                  </m:r>
                                </m:sub>
                                <m:sup>
                                  <m:r>
                                    <a:rPr lang="en-US" sz="2200" b="0" i="1" smtClean="0">
                                      <a:latin typeface="Cambria Math" panose="02040503050406030204" pitchFamily="18" charset="0"/>
                                    </a:rPr>
                                    <m:t>2</m:t>
                                  </m:r>
                                </m:sup>
                              </m:sSubSup>
                            </m:e>
                            <m:sup>
                              <m:r>
                                <a:rPr lang="en-US" sz="2200" b="0" i="1" smtClean="0">
                                  <a:latin typeface="Cambria Math" panose="02040503050406030204" pitchFamily="18" charset="0"/>
                                </a:rPr>
                                <m:t>∗</m:t>
                              </m:r>
                            </m:sup>
                          </m:sSup>
                        </m:den>
                      </m:f>
                    </m:oMath>
                  </m:oMathPara>
                </a14:m>
                <a:endParaRPr lang="en-US" sz="2200" dirty="0"/>
              </a:p>
              <a:p>
                <a:pPr marL="461963" lvl="1"/>
                <a:r>
                  <a:rPr lang="en-US" sz="1800" dirty="0"/>
                  <a:t>EB estimate of </a:t>
                </a:r>
                <a14:m>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𝛿</m:t>
                        </m:r>
                      </m:e>
                      <m:sub>
                        <m:r>
                          <a:rPr lang="en-US" sz="1800" b="0" i="1" smtClean="0">
                            <a:latin typeface="Cambria Math" panose="02040503050406030204" pitchFamily="18" charset="0"/>
                          </a:rPr>
                          <m:t>𝑖𝑣</m:t>
                        </m:r>
                      </m:sub>
                    </m:sSub>
                  </m:oMath>
                </a14:m>
                <a:r>
                  <a:rPr lang="en-US" sz="1800" dirty="0"/>
                  <a:t> obtained from parameters of posterior distribution of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𝛿</m:t>
                        </m:r>
                      </m:e>
                      <m:sub>
                        <m:r>
                          <a:rPr lang="en-US" sz="1800" i="1">
                            <a:latin typeface="Cambria Math" panose="02040503050406030204" pitchFamily="18" charset="0"/>
                          </a:rPr>
                          <m:t>𝑖𝑣</m:t>
                        </m:r>
                      </m:sub>
                    </m:sSub>
                  </m:oMath>
                </a14:m>
                <a:endParaRPr lang="en-US" sz="1800" dirty="0"/>
              </a:p>
              <a:p>
                <a:pPr marL="233363" lvl="1" indent="0">
                  <a:buNone/>
                </a:pPr>
                <a14:m>
                  <m:oMathPara xmlns:m="http://schemas.openxmlformats.org/officeDocument/2006/math">
                    <m:oMathParaPr>
                      <m:jc m:val="centerGroup"/>
                    </m:oMathParaPr>
                    <m:oMath xmlns:m="http://schemas.openxmlformats.org/officeDocument/2006/math">
                      <m:sSup>
                        <m:sSupPr>
                          <m:ctrlPr>
                            <a:rPr lang="en-US" sz="2200" b="0" i="1" smtClean="0">
                              <a:latin typeface="Cambria Math" panose="02040503050406030204" pitchFamily="18" charset="0"/>
                            </a:rPr>
                          </m:ctrlPr>
                        </m:sSupPr>
                        <m:e>
                          <m:r>
                            <a:rPr lang="en-US" sz="2200" b="0" i="1" smtClean="0">
                              <a:latin typeface="Cambria Math" panose="02040503050406030204" pitchFamily="18" charset="0"/>
                            </a:rPr>
                            <m:t>𝛼</m:t>
                          </m:r>
                        </m:e>
                        <m:sup>
                          <m:r>
                            <a:rPr lang="en-US" sz="2200" b="0" i="1" smtClean="0">
                              <a:latin typeface="Cambria Math" panose="02040503050406030204" pitchFamily="18" charset="0"/>
                            </a:rPr>
                            <m:t>′</m:t>
                          </m:r>
                        </m:sup>
                      </m:sSup>
                      <m:r>
                        <a:rPr lang="en-US" sz="2200" b="0" i="1" smtClean="0">
                          <a:latin typeface="Cambria Math" panose="02040503050406030204" pitchFamily="18" charset="0"/>
                        </a:rPr>
                        <m:t>=</m:t>
                      </m:r>
                      <m:acc>
                        <m:accPr>
                          <m:chr m:val="̅"/>
                          <m:ctrlPr>
                            <a:rPr lang="en-US" sz="2200" b="0" i="1" smtClean="0">
                              <a:latin typeface="Cambria Math" panose="02040503050406030204" pitchFamily="18" charset="0"/>
                            </a:rPr>
                          </m:ctrlPr>
                        </m:accPr>
                        <m:e>
                          <m:sSub>
                            <m:sSubPr>
                              <m:ctrlPr>
                                <a:rPr lang="en-US" sz="2200" i="1">
                                  <a:latin typeface="Cambria Math" panose="02040503050406030204" pitchFamily="18" charset="0"/>
                                </a:rPr>
                              </m:ctrlPr>
                            </m:sSubPr>
                            <m:e>
                              <m:r>
                                <a:rPr lang="en-US" sz="2200" i="1">
                                  <a:latin typeface="Cambria Math" panose="02040503050406030204" pitchFamily="18" charset="0"/>
                                </a:rPr>
                                <m:t>𝜆</m:t>
                              </m:r>
                            </m:e>
                            <m:sub>
                              <m:r>
                                <a:rPr lang="en-US" sz="2200" i="1">
                                  <a:latin typeface="Cambria Math" panose="02040503050406030204" pitchFamily="18" charset="0"/>
                                </a:rPr>
                                <m:t>𝑖</m:t>
                              </m:r>
                            </m:sub>
                          </m:sSub>
                        </m:e>
                      </m:acc>
                      <m:r>
                        <a:rPr lang="en-US" sz="2200" b="0" i="1" smtClean="0">
                          <a:latin typeface="Cambria Math" panose="02040503050406030204" pitchFamily="18" charset="0"/>
                        </a:rPr>
                        <m:t>+</m:t>
                      </m:r>
                      <m:box>
                        <m:boxPr>
                          <m:ctrlPr>
                            <a:rPr lang="en-US" sz="2200" b="0" i="1" smtClean="0">
                              <a:latin typeface="Cambria Math" panose="02040503050406030204" pitchFamily="18" charset="0"/>
                            </a:rPr>
                          </m:ctrlPr>
                        </m:boxPr>
                        <m:e>
                          <m:argPr>
                            <m:argSz m:val="-1"/>
                          </m:argPr>
                          <m:f>
                            <m:fPr>
                              <m:ctrlPr>
                                <a:rPr lang="en-US" sz="2200" b="0" i="1" smtClean="0">
                                  <a:latin typeface="Cambria Math" panose="02040503050406030204" pitchFamily="18" charset="0"/>
                                </a:rPr>
                              </m:ctrlPr>
                            </m:fPr>
                            <m:num>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𝑛</m:t>
                                  </m:r>
                                </m:e>
                                <m:sub>
                                  <m:r>
                                    <a:rPr lang="en-US" sz="2200" b="0" i="1" smtClean="0">
                                      <a:latin typeface="Cambria Math" panose="02040503050406030204" pitchFamily="18" charset="0"/>
                                    </a:rPr>
                                    <m:t>𝑖</m:t>
                                  </m:r>
                                </m:sub>
                              </m:sSub>
                            </m:num>
                            <m:den>
                              <m:r>
                                <a:rPr lang="en-US" sz="2200" b="0" i="1" smtClean="0">
                                  <a:latin typeface="Cambria Math" panose="02040503050406030204" pitchFamily="18" charset="0"/>
                                </a:rPr>
                                <m:t>2</m:t>
                              </m:r>
                            </m:den>
                          </m:f>
                        </m:e>
                      </m:box>
                      <m:r>
                        <a:rPr lang="en-US" sz="2200" b="0" i="1" smtClean="0">
                          <a:latin typeface="Cambria Math" panose="02040503050406030204" pitchFamily="18" charset="0"/>
                        </a:rPr>
                        <m:t>,    </m:t>
                      </m:r>
                      <m:sSup>
                        <m:sSupPr>
                          <m:ctrlPr>
                            <a:rPr lang="en-US" sz="2200" b="0" i="1" smtClean="0">
                              <a:latin typeface="Cambria Math" panose="02040503050406030204" pitchFamily="18" charset="0"/>
                            </a:rPr>
                          </m:ctrlPr>
                        </m:sSupPr>
                        <m:e>
                          <m:r>
                            <a:rPr lang="en-US" sz="2200" b="0" i="1" smtClean="0">
                              <a:latin typeface="Cambria Math" panose="02040503050406030204" pitchFamily="18" charset="0"/>
                            </a:rPr>
                            <m:t>𝛽</m:t>
                          </m:r>
                        </m:e>
                        <m:sup>
                          <m:r>
                            <a:rPr lang="en-US" sz="2200" b="0" i="1" smtClean="0">
                              <a:latin typeface="Cambria Math" panose="02040503050406030204" pitchFamily="18" charset="0"/>
                            </a:rPr>
                            <m:t>′</m:t>
                          </m:r>
                        </m:sup>
                      </m:sSup>
                      <m:r>
                        <a:rPr lang="en-US" sz="2200" b="0" i="1" smtClean="0">
                          <a:latin typeface="Cambria Math" panose="02040503050406030204" pitchFamily="18" charset="0"/>
                        </a:rPr>
                        <m:t>=</m:t>
                      </m:r>
                      <m:acc>
                        <m:accPr>
                          <m:chr m:val="̅"/>
                          <m:ctrlPr>
                            <a:rPr lang="en-US" sz="2200" b="0" i="1" smtClean="0">
                              <a:latin typeface="Cambria Math" panose="02040503050406030204" pitchFamily="18" charset="0"/>
                            </a:rPr>
                          </m:ctrlPr>
                        </m:accPr>
                        <m:e>
                          <m:sSub>
                            <m:sSubPr>
                              <m:ctrlPr>
                                <a:rPr lang="en-US" sz="2200" i="1">
                                  <a:latin typeface="Cambria Math" panose="02040503050406030204" pitchFamily="18" charset="0"/>
                                </a:rPr>
                              </m:ctrlPr>
                            </m:sSubPr>
                            <m:e>
                              <m:r>
                                <a:rPr lang="en-US" sz="2200" i="1">
                                  <a:latin typeface="Cambria Math" panose="02040503050406030204" pitchFamily="18" charset="0"/>
                                </a:rPr>
                                <m:t>𝜃</m:t>
                              </m:r>
                            </m:e>
                            <m:sub>
                              <m:r>
                                <a:rPr lang="en-US" sz="2200" i="1">
                                  <a:latin typeface="Cambria Math" panose="02040503050406030204" pitchFamily="18" charset="0"/>
                                </a:rPr>
                                <m:t>𝑖</m:t>
                              </m:r>
                            </m:sub>
                          </m:sSub>
                        </m:e>
                      </m:acc>
                      <m:r>
                        <a:rPr lang="en-US" sz="2200" b="0" i="1" smtClean="0">
                          <a:latin typeface="Cambria Math" panose="02040503050406030204" pitchFamily="18" charset="0"/>
                        </a:rPr>
                        <m:t>+</m:t>
                      </m:r>
                      <m:box>
                        <m:boxPr>
                          <m:ctrlPr>
                            <a:rPr lang="en-US" sz="2200" b="0" i="1" smtClean="0">
                              <a:latin typeface="Cambria Math" panose="02040503050406030204" pitchFamily="18" charset="0"/>
                            </a:rPr>
                          </m:ctrlPr>
                        </m:boxPr>
                        <m:e>
                          <m:argPr>
                            <m:argSz m:val="-1"/>
                          </m:argPr>
                          <m:f>
                            <m:fPr>
                              <m:ctrlPr>
                                <a:rPr lang="en-US" sz="2200" b="0" i="1" smtClean="0">
                                  <a:latin typeface="Cambria Math" panose="02040503050406030204" pitchFamily="18" charset="0"/>
                                </a:rPr>
                              </m:ctrlPr>
                            </m:fPr>
                            <m:num>
                              <m:nary>
                                <m:naryPr>
                                  <m:chr m:val="∑"/>
                                  <m:limLoc m:val="subSup"/>
                                  <m:supHide m:val="on"/>
                                  <m:ctrlPr>
                                    <a:rPr lang="en-US" sz="2200" b="0" i="1" smtClean="0">
                                      <a:latin typeface="Cambria Math" panose="02040503050406030204" pitchFamily="18" charset="0"/>
                                    </a:rPr>
                                  </m:ctrlPr>
                                </m:naryPr>
                                <m:sub>
                                  <m:r>
                                    <m:rPr>
                                      <m:brk m:alnAt="9"/>
                                    </m:rPr>
                                    <a:rPr lang="en-US" sz="2200" b="0" i="1" smtClean="0">
                                      <a:latin typeface="Cambria Math" panose="02040503050406030204" pitchFamily="18" charset="0"/>
                                    </a:rPr>
                                    <m:t>𝑗</m:t>
                                  </m:r>
                                </m:sub>
                                <m:sup/>
                                <m:e>
                                  <m:d>
                                    <m:dPr>
                                      <m:ctrlPr>
                                        <a:rPr lang="en-US" sz="2200" b="0" i="1" smtClean="0">
                                          <a:latin typeface="Cambria Math" panose="02040503050406030204" pitchFamily="18" charset="0"/>
                                        </a:rPr>
                                      </m:ctrlPr>
                                    </m:d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𝑍</m:t>
                                          </m:r>
                                        </m:e>
                                        <m:sub>
                                          <m:r>
                                            <a:rPr lang="en-US" sz="2200" b="0" i="1" smtClean="0">
                                              <a:latin typeface="Cambria Math" panose="02040503050406030204" pitchFamily="18" charset="0"/>
                                            </a:rPr>
                                            <m:t>𝑖𝑗𝑣</m:t>
                                          </m:r>
                                        </m:sub>
                                      </m:sSub>
                                      <m:r>
                                        <a:rPr lang="en-US" sz="2200" b="0" i="1" smtClean="0">
                                          <a:latin typeface="Cambria Math" panose="02040503050406030204" pitchFamily="18" charset="0"/>
                                        </a:rPr>
                                        <m:t>−</m:t>
                                      </m:r>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𝛾</m:t>
                                          </m:r>
                                        </m:e>
                                        <m:sub>
                                          <m:r>
                                            <a:rPr lang="en-US" sz="2200" b="0" i="1" smtClean="0">
                                              <a:latin typeface="Cambria Math" panose="02040503050406030204" pitchFamily="18" charset="0"/>
                                            </a:rPr>
                                            <m:t>𝑖𝑣</m:t>
                                          </m:r>
                                        </m:sub>
                                        <m:sup>
                                          <m:r>
                                            <a:rPr lang="en-US" sz="2200" b="0" i="1" smtClean="0">
                                              <a:latin typeface="Cambria Math" panose="02040503050406030204" pitchFamily="18" charset="0"/>
                                            </a:rPr>
                                            <m:t>∗</m:t>
                                          </m:r>
                                        </m:sup>
                                      </m:sSubSup>
                                    </m:e>
                                  </m:d>
                                </m:e>
                              </m:nary>
                            </m:num>
                            <m:den>
                              <m:r>
                                <a:rPr lang="en-US" sz="2200" b="0" i="1" smtClean="0">
                                  <a:latin typeface="Cambria Math" panose="02040503050406030204" pitchFamily="18" charset="0"/>
                                </a:rPr>
                                <m:t>2</m:t>
                              </m:r>
                            </m:den>
                          </m:f>
                        </m:e>
                      </m:box>
                    </m:oMath>
                  </m:oMathPara>
                </a14:m>
                <a:endParaRPr lang="en-US" sz="2200" dirty="0"/>
              </a:p>
              <a:p>
                <a:pPr marL="233363" lvl="1" indent="0">
                  <a:buNone/>
                </a:pPr>
                <a14:m>
                  <m:oMathPara xmlns:m="http://schemas.openxmlformats.org/officeDocument/2006/math">
                    <m:oMathParaPr>
                      <m:jc m:val="centerGroup"/>
                    </m:oMathParaPr>
                    <m:oMath xmlns:m="http://schemas.openxmlformats.org/officeDocument/2006/math">
                      <m:sSup>
                        <m:sSupPr>
                          <m:ctrlPr>
                            <a:rPr lang="en-US" sz="2200" b="0" i="1" smtClean="0">
                              <a:latin typeface="Cambria Math" panose="02040503050406030204" pitchFamily="18" charset="0"/>
                            </a:rPr>
                          </m:ctrlPr>
                        </m:sSupPr>
                        <m:e>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𝛿</m:t>
                              </m:r>
                            </m:e>
                            <m:sub>
                              <m:r>
                                <a:rPr lang="en-US" sz="2200" b="0" i="1" smtClean="0">
                                  <a:latin typeface="Cambria Math" panose="02040503050406030204" pitchFamily="18" charset="0"/>
                                </a:rPr>
                                <m:t>𝑖𝑣</m:t>
                              </m:r>
                            </m:sub>
                            <m:sup>
                              <m:r>
                                <a:rPr lang="en-US" sz="2200" b="0" i="1" smtClean="0">
                                  <a:latin typeface="Cambria Math" panose="02040503050406030204" pitchFamily="18" charset="0"/>
                                </a:rPr>
                                <m:t>2</m:t>
                              </m:r>
                            </m:sup>
                          </m:sSubSup>
                        </m:e>
                        <m:sup>
                          <m:r>
                            <a:rPr lang="en-US" sz="2200" b="0" i="1" smtClean="0">
                              <a:latin typeface="Cambria Math" panose="02040503050406030204" pitchFamily="18" charset="0"/>
                            </a:rPr>
                            <m:t>∗</m:t>
                          </m:r>
                        </m:sup>
                      </m:sSup>
                      <m:r>
                        <a:rPr lang="en-US" sz="2200" b="0" i="1" smtClean="0">
                          <a:latin typeface="Cambria Math" panose="02040503050406030204" pitchFamily="18" charset="0"/>
                        </a:rPr>
                        <m:t>=</m:t>
                      </m:r>
                      <m:f>
                        <m:fPr>
                          <m:ctrlPr>
                            <a:rPr lang="en-US" sz="2200" b="0" i="1" smtClean="0">
                              <a:latin typeface="Cambria Math" panose="02040503050406030204" pitchFamily="18" charset="0"/>
                            </a:rPr>
                          </m:ctrlPr>
                        </m:fPr>
                        <m:num>
                          <m:acc>
                            <m:accPr>
                              <m:chr m:val="̅"/>
                              <m:ctrlPr>
                                <a:rPr lang="en-US" sz="2200" b="0" i="1" smtClean="0">
                                  <a:latin typeface="Cambria Math" panose="02040503050406030204" pitchFamily="18" charset="0"/>
                                </a:rPr>
                              </m:ctrlPr>
                            </m:acc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𝜃</m:t>
                                  </m:r>
                                </m:e>
                                <m:sub>
                                  <m:r>
                                    <a:rPr lang="en-US" sz="2200" b="0" i="1" smtClean="0">
                                      <a:latin typeface="Cambria Math" panose="02040503050406030204" pitchFamily="18" charset="0"/>
                                    </a:rPr>
                                    <m:t>𝑖</m:t>
                                  </m:r>
                                </m:sub>
                              </m:sSub>
                            </m:e>
                          </m:acc>
                          <m:r>
                            <a:rPr lang="en-US" sz="2200" b="0" i="1" smtClean="0">
                              <a:latin typeface="Cambria Math" panose="02040503050406030204" pitchFamily="18" charset="0"/>
                            </a:rPr>
                            <m:t>+</m:t>
                          </m:r>
                          <m:box>
                            <m:boxPr>
                              <m:ctrlPr>
                                <a:rPr lang="en-US" sz="2200" b="0" i="1" smtClean="0">
                                  <a:latin typeface="Cambria Math" panose="02040503050406030204" pitchFamily="18" charset="0"/>
                                </a:rPr>
                              </m:ctrlPr>
                            </m:boxPr>
                            <m:e>
                              <m:argPr>
                                <m:argSz m:val="-1"/>
                              </m:argPr>
                              <m:f>
                                <m:fPr>
                                  <m:ctrlPr>
                                    <a:rPr lang="en-US" sz="2200" b="0" i="1" smtClean="0">
                                      <a:latin typeface="Cambria Math" panose="02040503050406030204" pitchFamily="18" charset="0"/>
                                    </a:rPr>
                                  </m:ctrlPr>
                                </m:fPr>
                                <m:num>
                                  <m:nary>
                                    <m:naryPr>
                                      <m:chr m:val="∑"/>
                                      <m:limLoc m:val="subSup"/>
                                      <m:supHide m:val="on"/>
                                      <m:ctrlPr>
                                        <a:rPr lang="en-US" sz="2200" b="0" i="1" smtClean="0">
                                          <a:latin typeface="Cambria Math" panose="02040503050406030204" pitchFamily="18" charset="0"/>
                                        </a:rPr>
                                      </m:ctrlPr>
                                    </m:naryPr>
                                    <m:sub>
                                      <m:r>
                                        <m:rPr>
                                          <m:brk m:alnAt="9"/>
                                        </m:rPr>
                                        <a:rPr lang="en-US" sz="2200" b="0" i="1" smtClean="0">
                                          <a:latin typeface="Cambria Math" panose="02040503050406030204" pitchFamily="18" charset="0"/>
                                        </a:rPr>
                                        <m:t>𝑗</m:t>
                                      </m:r>
                                    </m:sub>
                                    <m:sup/>
                                    <m:e>
                                      <m:sSup>
                                        <m:sSupPr>
                                          <m:ctrlPr>
                                            <a:rPr lang="en-US" sz="2200" b="0" i="1" smtClean="0">
                                              <a:latin typeface="Cambria Math" panose="02040503050406030204" pitchFamily="18" charset="0"/>
                                            </a:rPr>
                                          </m:ctrlPr>
                                        </m:sSupPr>
                                        <m:e>
                                          <m:d>
                                            <m:dPr>
                                              <m:ctrlPr>
                                                <a:rPr lang="en-US" sz="2200" b="0" i="1" smtClean="0">
                                                  <a:latin typeface="Cambria Math" panose="02040503050406030204" pitchFamily="18" charset="0"/>
                                                </a:rPr>
                                              </m:ctrlPr>
                                            </m:d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𝑍</m:t>
                                                  </m:r>
                                                </m:e>
                                                <m:sub>
                                                  <m:r>
                                                    <a:rPr lang="en-US" sz="2200" b="0" i="1" smtClean="0">
                                                      <a:latin typeface="Cambria Math" panose="02040503050406030204" pitchFamily="18" charset="0"/>
                                                    </a:rPr>
                                                    <m:t>𝑖𝑗𝑣</m:t>
                                                  </m:r>
                                                </m:sub>
                                              </m:sSub>
                                              <m:r>
                                                <a:rPr lang="en-US" sz="2200" b="0" i="1" smtClean="0">
                                                  <a:latin typeface="Cambria Math" panose="02040503050406030204" pitchFamily="18" charset="0"/>
                                                </a:rPr>
                                                <m:t>−</m:t>
                                              </m:r>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𝛾</m:t>
                                                  </m:r>
                                                </m:e>
                                                <m:sub>
                                                  <m:r>
                                                    <a:rPr lang="en-US" sz="2200" b="0" i="1" smtClean="0">
                                                      <a:latin typeface="Cambria Math" panose="02040503050406030204" pitchFamily="18" charset="0"/>
                                                    </a:rPr>
                                                    <m:t>𝑖𝑣</m:t>
                                                  </m:r>
                                                </m:sub>
                                                <m:sup>
                                                  <m:r>
                                                    <a:rPr lang="en-US" sz="2200" b="0" i="1" smtClean="0">
                                                      <a:latin typeface="Cambria Math" panose="02040503050406030204" pitchFamily="18" charset="0"/>
                                                    </a:rPr>
                                                    <m:t>∗</m:t>
                                                  </m:r>
                                                </m:sup>
                                              </m:sSubSup>
                                            </m:e>
                                          </m:d>
                                        </m:e>
                                        <m:sup>
                                          <m:r>
                                            <a:rPr lang="en-US" sz="2200" b="0" i="1" smtClean="0">
                                              <a:latin typeface="Cambria Math" panose="02040503050406030204" pitchFamily="18" charset="0"/>
                                            </a:rPr>
                                            <m:t>2</m:t>
                                          </m:r>
                                        </m:sup>
                                      </m:sSup>
                                    </m:e>
                                  </m:nary>
                                </m:num>
                                <m:den>
                                  <m:r>
                                    <a:rPr lang="en-US" sz="2200" b="0" i="1" smtClean="0">
                                      <a:latin typeface="Cambria Math" panose="02040503050406030204" pitchFamily="18" charset="0"/>
                                    </a:rPr>
                                    <m:t>2</m:t>
                                  </m:r>
                                </m:den>
                              </m:f>
                            </m:e>
                          </m:box>
                        </m:num>
                        <m:den>
                          <m:acc>
                            <m:accPr>
                              <m:chr m:val="̅"/>
                              <m:ctrlPr>
                                <a:rPr lang="en-US" sz="2200" b="0" i="1" smtClean="0">
                                  <a:latin typeface="Cambria Math" panose="02040503050406030204" pitchFamily="18" charset="0"/>
                                </a:rPr>
                              </m:ctrlPr>
                            </m:acc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𝜆</m:t>
                                  </m:r>
                                </m:e>
                                <m:sub>
                                  <m:r>
                                    <a:rPr lang="en-US" sz="2200" b="0" i="1" smtClean="0">
                                      <a:latin typeface="Cambria Math" panose="02040503050406030204" pitchFamily="18" charset="0"/>
                                    </a:rPr>
                                    <m:t>𝑖</m:t>
                                  </m:r>
                                </m:sub>
                              </m:sSub>
                            </m:e>
                          </m:acc>
                          <m:r>
                            <a:rPr lang="en-US" sz="2200" b="0" i="1" smtClean="0">
                              <a:latin typeface="Cambria Math" panose="02040503050406030204" pitchFamily="18" charset="0"/>
                            </a:rPr>
                            <m:t>+</m:t>
                          </m:r>
                          <m:box>
                            <m:boxPr>
                              <m:ctrlPr>
                                <a:rPr lang="en-US" sz="2200" b="0" i="1" smtClean="0">
                                  <a:latin typeface="Cambria Math" panose="02040503050406030204" pitchFamily="18" charset="0"/>
                                </a:rPr>
                              </m:ctrlPr>
                            </m:boxPr>
                            <m:e>
                              <m:argPr>
                                <m:argSz m:val="-1"/>
                              </m:argPr>
                              <m:f>
                                <m:fPr>
                                  <m:ctrlPr>
                                    <a:rPr lang="en-US" sz="2200" b="0" i="1" smtClean="0">
                                      <a:latin typeface="Cambria Math" panose="02040503050406030204" pitchFamily="18" charset="0"/>
                                    </a:rPr>
                                  </m:ctrlPr>
                                </m:fPr>
                                <m:num>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𝑛</m:t>
                                      </m:r>
                                    </m:e>
                                    <m:sub>
                                      <m:r>
                                        <a:rPr lang="en-US" sz="2200" b="0" i="1" smtClean="0">
                                          <a:latin typeface="Cambria Math" panose="02040503050406030204" pitchFamily="18" charset="0"/>
                                        </a:rPr>
                                        <m:t>𝑖</m:t>
                                      </m:r>
                                    </m:sub>
                                  </m:sSub>
                                </m:num>
                                <m:den>
                                  <m:r>
                                    <a:rPr lang="en-US" sz="2200" b="0" i="1" smtClean="0">
                                      <a:latin typeface="Cambria Math" panose="02040503050406030204" pitchFamily="18" charset="0"/>
                                    </a:rPr>
                                    <m:t>2</m:t>
                                  </m:r>
                                </m:den>
                              </m:f>
                            </m:e>
                          </m:box>
                        </m:den>
                      </m:f>
                    </m:oMath>
                  </m:oMathPara>
                </a14:m>
                <a:endParaRPr lang="en-US" sz="2200" dirty="0"/>
              </a:p>
              <a:p>
                <a:endParaRPr lang="en-US" sz="2200" dirty="0"/>
              </a:p>
              <a:p>
                <a:pPr marL="0" indent="0">
                  <a:buNone/>
                </a:pPr>
                <a:endParaRPr lang="en-US" sz="2600" dirty="0"/>
              </a:p>
            </p:txBody>
          </p:sp>
        </mc:Choice>
        <mc:Fallback xmlns="">
          <p:sp>
            <p:nvSpPr>
              <p:cNvPr id="3" name="内容占位符 2">
                <a:extLst>
                  <a:ext uri="{FF2B5EF4-FFF2-40B4-BE49-F238E27FC236}">
                    <a16:creationId xmlns:a16="http://schemas.microsoft.com/office/drawing/2014/main" id="{3195B15F-5489-4616-8124-2DB15393545C}"/>
                  </a:ext>
                </a:extLst>
              </p:cNvPr>
              <p:cNvSpPr>
                <a:spLocks noGrp="1" noRot="1" noChangeAspect="1" noMove="1" noResize="1" noEditPoints="1" noAdjustHandles="1" noChangeArrowheads="1" noChangeShapeType="1" noTextEdit="1"/>
              </p:cNvSpPr>
              <p:nvPr>
                <p:ph idx="1"/>
              </p:nvPr>
            </p:nvSpPr>
            <p:spPr>
              <a:xfrm>
                <a:off x="628650" y="914406"/>
                <a:ext cx="7886700" cy="5925122"/>
              </a:xfrm>
              <a:blipFill>
                <a:blip r:embed="rId3"/>
                <a:stretch>
                  <a:fillRect l="-1391" t="-2058"/>
                </a:stretch>
              </a:blipFill>
            </p:spPr>
            <p:txBody>
              <a:bodyPr/>
              <a:lstStyle/>
              <a:p>
                <a:r>
                  <a:rPr lang="en-US">
                    <a:noFill/>
                  </a:rPr>
                  <a:t> </a:t>
                </a:r>
              </a:p>
            </p:txBody>
          </p:sp>
        </mc:Fallback>
      </mc:AlternateContent>
      <p:sp>
        <p:nvSpPr>
          <p:cNvPr id="4" name="箭头: 左弧形 3">
            <a:extLst>
              <a:ext uri="{FF2B5EF4-FFF2-40B4-BE49-F238E27FC236}">
                <a16:creationId xmlns:a16="http://schemas.microsoft.com/office/drawing/2014/main" id="{0EC9F09A-5E1E-4553-B6B5-251EBC92D047}"/>
              </a:ext>
            </a:extLst>
          </p:cNvPr>
          <p:cNvSpPr/>
          <p:nvPr/>
        </p:nvSpPr>
        <p:spPr>
          <a:xfrm flipV="1">
            <a:off x="443345" y="4202550"/>
            <a:ext cx="397163" cy="1145309"/>
          </a:xfrm>
          <a:prstGeom prst="curved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箭头: 左弧形 4">
            <a:extLst>
              <a:ext uri="{FF2B5EF4-FFF2-40B4-BE49-F238E27FC236}">
                <a16:creationId xmlns:a16="http://schemas.microsoft.com/office/drawing/2014/main" id="{F2021607-3107-4A8B-9046-66451DCACF2C}"/>
              </a:ext>
            </a:extLst>
          </p:cNvPr>
          <p:cNvSpPr/>
          <p:nvPr/>
        </p:nvSpPr>
        <p:spPr>
          <a:xfrm rot="10800000" flipV="1">
            <a:off x="8243466" y="4207174"/>
            <a:ext cx="397163" cy="1145309"/>
          </a:xfrm>
          <a:prstGeom prst="curved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文本框 5">
            <a:extLst>
              <a:ext uri="{FF2B5EF4-FFF2-40B4-BE49-F238E27FC236}">
                <a16:creationId xmlns:a16="http://schemas.microsoft.com/office/drawing/2014/main" id="{4B4AE181-C2C5-4BC0-A5F6-85782707B271}"/>
              </a:ext>
            </a:extLst>
          </p:cNvPr>
          <p:cNvSpPr txBox="1"/>
          <p:nvPr/>
        </p:nvSpPr>
        <p:spPr>
          <a:xfrm>
            <a:off x="7140102" y="6031149"/>
            <a:ext cx="2003898" cy="523220"/>
          </a:xfrm>
          <a:prstGeom prst="rect">
            <a:avLst/>
          </a:prstGeom>
          <a:noFill/>
        </p:spPr>
        <p:txBody>
          <a:bodyPr wrap="square" rtlCol="0">
            <a:spAutoFit/>
          </a:bodyPr>
          <a:lstStyle/>
          <a:p>
            <a:r>
              <a:rPr lang="en-US" sz="1400" dirty="0">
                <a:solidFill>
                  <a:srgbClr val="FF0000"/>
                </a:solidFill>
              </a:rPr>
              <a:t>Parameters of posterior distribution</a:t>
            </a:r>
          </a:p>
        </p:txBody>
      </p:sp>
      <p:cxnSp>
        <p:nvCxnSpPr>
          <p:cNvPr id="8" name="直接箭头连接符 7">
            <a:extLst>
              <a:ext uri="{FF2B5EF4-FFF2-40B4-BE49-F238E27FC236}">
                <a16:creationId xmlns:a16="http://schemas.microsoft.com/office/drawing/2014/main" id="{13F149E7-A85E-4C39-A14C-4FA0805475BA}"/>
              </a:ext>
            </a:extLst>
          </p:cNvPr>
          <p:cNvCxnSpPr/>
          <p:nvPr/>
        </p:nvCxnSpPr>
        <p:spPr>
          <a:xfrm flipH="1" flipV="1">
            <a:off x="6750996" y="5826868"/>
            <a:ext cx="233464" cy="272375"/>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3606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94A38-762C-45DE-B7DB-6749C701A9CC}"/>
              </a:ext>
            </a:extLst>
          </p:cNvPr>
          <p:cNvSpPr>
            <a:spLocks noGrp="1"/>
          </p:cNvSpPr>
          <p:nvPr>
            <p:ph type="title"/>
          </p:nvPr>
        </p:nvSpPr>
        <p:spPr>
          <a:xfrm>
            <a:off x="628650" y="365125"/>
            <a:ext cx="7886700" cy="1020330"/>
          </a:xfrm>
        </p:spPr>
        <p:txBody>
          <a:bodyPr>
            <a:normAutofit/>
          </a:bodyPr>
          <a:lstStyle/>
          <a:p>
            <a:r>
              <a:rPr lang="en-US" sz="3200" dirty="0"/>
              <a:t>Test significance of site effects </a:t>
            </a:r>
            <a:br>
              <a:rPr lang="en-US" sz="3200" dirty="0"/>
            </a:br>
            <a:r>
              <a:rPr lang="en-US" sz="3200" dirty="0"/>
              <a:t> </a:t>
            </a:r>
            <a:r>
              <a:rPr lang="en-US" sz="2800" dirty="0"/>
              <a:t>- Kruskal-Wallis test</a:t>
            </a:r>
            <a:endParaRPr lang="en-US" sz="3200" dirty="0"/>
          </a:p>
        </p:txBody>
      </p:sp>
      <p:sp>
        <p:nvSpPr>
          <p:cNvPr id="3" name="内容占位符 2">
            <a:extLst>
              <a:ext uri="{FF2B5EF4-FFF2-40B4-BE49-F238E27FC236}">
                <a16:creationId xmlns:a16="http://schemas.microsoft.com/office/drawing/2014/main" id="{A99035CC-94C8-437C-B2CB-AAB2B2B4FF9C}"/>
              </a:ext>
            </a:extLst>
          </p:cNvPr>
          <p:cNvSpPr>
            <a:spLocks noGrp="1"/>
          </p:cNvSpPr>
          <p:nvPr>
            <p:ph idx="1"/>
          </p:nvPr>
        </p:nvSpPr>
        <p:spPr>
          <a:xfrm>
            <a:off x="628650" y="1618652"/>
            <a:ext cx="8016586" cy="4558309"/>
          </a:xfrm>
        </p:spPr>
        <p:txBody>
          <a:bodyPr>
            <a:normAutofit/>
          </a:bodyPr>
          <a:lstStyle/>
          <a:p>
            <a:r>
              <a:rPr lang="en-US" sz="2600" dirty="0"/>
              <a:t>Testing whether samples are from the same distribution</a:t>
            </a:r>
          </a:p>
          <a:p>
            <a:pPr>
              <a:spcBef>
                <a:spcPts val="2400"/>
              </a:spcBef>
            </a:pPr>
            <a:r>
              <a:rPr lang="en-US" sz="2600" dirty="0"/>
              <a:t>Assume distributions of all groups have the same shape</a:t>
            </a:r>
          </a:p>
        </p:txBody>
      </p:sp>
      <p:pic>
        <p:nvPicPr>
          <p:cNvPr id="1026" name="Picture 2" descr="The Mann-Whitney U Identical Shaped Distributions">
            <a:extLst>
              <a:ext uri="{FF2B5EF4-FFF2-40B4-BE49-F238E27FC236}">
                <a16:creationId xmlns:a16="http://schemas.microsoft.com/office/drawing/2014/main" id="{27C891C3-72AA-430E-A241-B71129EC3A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055" y="2937890"/>
            <a:ext cx="8105775" cy="2847975"/>
          </a:xfrm>
          <a:prstGeom prst="rect">
            <a:avLst/>
          </a:prstGeom>
          <a:noFill/>
          <a:extLst>
            <a:ext uri="{909E8E84-426E-40DD-AFC4-6F175D3DCCD1}">
              <a14:hiddenFill xmlns:a14="http://schemas.microsoft.com/office/drawing/2010/main">
                <a:solidFill>
                  <a:srgbClr val="FFFFFF"/>
                </a:solidFill>
              </a14:hiddenFill>
            </a:ext>
          </a:extLst>
        </p:spPr>
      </p:pic>
      <p:sp>
        <p:nvSpPr>
          <p:cNvPr id="4" name="文本框 3">
            <a:extLst>
              <a:ext uri="{FF2B5EF4-FFF2-40B4-BE49-F238E27FC236}">
                <a16:creationId xmlns:a16="http://schemas.microsoft.com/office/drawing/2014/main" id="{3AC89FD9-FE61-41E7-B205-5F1B13FD6550}"/>
              </a:ext>
            </a:extLst>
          </p:cNvPr>
          <p:cNvSpPr txBox="1"/>
          <p:nvPr/>
        </p:nvSpPr>
        <p:spPr>
          <a:xfrm>
            <a:off x="6335134" y="6269325"/>
            <a:ext cx="2354696" cy="276999"/>
          </a:xfrm>
          <a:prstGeom prst="rect">
            <a:avLst/>
          </a:prstGeom>
          <a:noFill/>
        </p:spPr>
        <p:txBody>
          <a:bodyPr wrap="square" rtlCol="0">
            <a:spAutoFit/>
          </a:bodyPr>
          <a:lstStyle/>
          <a:p>
            <a:r>
              <a:rPr lang="en-US" sz="1200" i="1" dirty="0">
                <a:solidFill>
                  <a:schemeClr val="bg2">
                    <a:lumMod val="50000"/>
                  </a:schemeClr>
                </a:solidFill>
              </a:rPr>
              <a:t>From </a:t>
            </a:r>
            <a:r>
              <a:rPr lang="en-US" sz="1200" i="1" dirty="0" err="1">
                <a:solidFill>
                  <a:schemeClr val="bg2">
                    <a:lumMod val="50000"/>
                  </a:schemeClr>
                </a:solidFill>
              </a:rPr>
              <a:t>Laerd</a:t>
            </a:r>
            <a:r>
              <a:rPr lang="en-US" sz="1200" i="1" dirty="0">
                <a:solidFill>
                  <a:schemeClr val="bg2">
                    <a:lumMod val="50000"/>
                  </a:schemeClr>
                </a:solidFill>
              </a:rPr>
              <a:t> Statistics website </a:t>
            </a:r>
          </a:p>
        </p:txBody>
      </p:sp>
      <p:sp>
        <p:nvSpPr>
          <p:cNvPr id="5" name="文本框 4">
            <a:extLst>
              <a:ext uri="{FF2B5EF4-FFF2-40B4-BE49-F238E27FC236}">
                <a16:creationId xmlns:a16="http://schemas.microsoft.com/office/drawing/2014/main" id="{AF56AEE4-2E66-45D3-B437-BFB38C992D15}"/>
              </a:ext>
            </a:extLst>
          </p:cNvPr>
          <p:cNvSpPr txBox="1"/>
          <p:nvPr/>
        </p:nvSpPr>
        <p:spPr>
          <a:xfrm>
            <a:off x="1571985" y="5670443"/>
            <a:ext cx="1856509" cy="369332"/>
          </a:xfrm>
          <a:prstGeom prst="rect">
            <a:avLst/>
          </a:prstGeom>
          <a:noFill/>
        </p:spPr>
        <p:txBody>
          <a:bodyPr wrap="square" rtlCol="0">
            <a:spAutoFit/>
          </a:bodyPr>
          <a:lstStyle/>
          <a:p>
            <a:pPr algn="ctr"/>
            <a:r>
              <a:rPr lang="en-US" dirty="0"/>
              <a:t>Same shape</a:t>
            </a:r>
          </a:p>
        </p:txBody>
      </p:sp>
      <p:sp>
        <p:nvSpPr>
          <p:cNvPr id="7" name="矩形 6">
            <a:extLst>
              <a:ext uri="{FF2B5EF4-FFF2-40B4-BE49-F238E27FC236}">
                <a16:creationId xmlns:a16="http://schemas.microsoft.com/office/drawing/2014/main" id="{BA95C633-57FA-413B-B95F-7B3D75006AF5}"/>
              </a:ext>
            </a:extLst>
          </p:cNvPr>
          <p:cNvSpPr/>
          <p:nvPr/>
        </p:nvSpPr>
        <p:spPr>
          <a:xfrm>
            <a:off x="1791855" y="5514112"/>
            <a:ext cx="1126836" cy="2717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文本框 8">
            <a:extLst>
              <a:ext uri="{FF2B5EF4-FFF2-40B4-BE49-F238E27FC236}">
                <a16:creationId xmlns:a16="http://schemas.microsoft.com/office/drawing/2014/main" id="{EE1883F8-C061-4C06-840E-94302F6FFE75}"/>
              </a:ext>
            </a:extLst>
          </p:cNvPr>
          <p:cNvSpPr txBox="1"/>
          <p:nvPr/>
        </p:nvSpPr>
        <p:spPr>
          <a:xfrm>
            <a:off x="5960486" y="5666795"/>
            <a:ext cx="1856509" cy="369332"/>
          </a:xfrm>
          <a:prstGeom prst="rect">
            <a:avLst/>
          </a:prstGeom>
          <a:noFill/>
        </p:spPr>
        <p:txBody>
          <a:bodyPr wrap="square" rtlCol="0">
            <a:spAutoFit/>
          </a:bodyPr>
          <a:lstStyle/>
          <a:p>
            <a:pPr algn="ctr"/>
            <a:r>
              <a:rPr lang="en-US" dirty="0"/>
              <a:t>Different shape</a:t>
            </a:r>
          </a:p>
        </p:txBody>
      </p:sp>
      <p:sp>
        <p:nvSpPr>
          <p:cNvPr id="8" name="矩形 7">
            <a:extLst>
              <a:ext uri="{FF2B5EF4-FFF2-40B4-BE49-F238E27FC236}">
                <a16:creationId xmlns:a16="http://schemas.microsoft.com/office/drawing/2014/main" id="{EB43DA95-A522-4E67-98E2-11BA8034ABC3}"/>
              </a:ext>
            </a:extLst>
          </p:cNvPr>
          <p:cNvSpPr/>
          <p:nvPr/>
        </p:nvSpPr>
        <p:spPr>
          <a:xfrm>
            <a:off x="905164" y="2937890"/>
            <a:ext cx="2743200" cy="544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矩形 9">
            <a:extLst>
              <a:ext uri="{FF2B5EF4-FFF2-40B4-BE49-F238E27FC236}">
                <a16:creationId xmlns:a16="http://schemas.microsoft.com/office/drawing/2014/main" id="{CE9D279C-2137-45AA-88CF-469108D0F722}"/>
              </a:ext>
            </a:extLst>
          </p:cNvPr>
          <p:cNvSpPr/>
          <p:nvPr/>
        </p:nvSpPr>
        <p:spPr>
          <a:xfrm>
            <a:off x="584055" y="4064003"/>
            <a:ext cx="164090" cy="5634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矩形 10">
            <a:extLst>
              <a:ext uri="{FF2B5EF4-FFF2-40B4-BE49-F238E27FC236}">
                <a16:creationId xmlns:a16="http://schemas.microsoft.com/office/drawing/2014/main" id="{8612F9A7-575E-4632-821D-E83AB5B6EE5C}"/>
              </a:ext>
            </a:extLst>
          </p:cNvPr>
          <p:cNvSpPr/>
          <p:nvPr/>
        </p:nvSpPr>
        <p:spPr>
          <a:xfrm>
            <a:off x="5209309" y="2937890"/>
            <a:ext cx="3029527" cy="858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矩形 12">
            <a:extLst>
              <a:ext uri="{FF2B5EF4-FFF2-40B4-BE49-F238E27FC236}">
                <a16:creationId xmlns:a16="http://schemas.microsoft.com/office/drawing/2014/main" id="{7DEDBBB6-1107-49EC-884D-45DD291105CF}"/>
              </a:ext>
            </a:extLst>
          </p:cNvPr>
          <p:cNvSpPr/>
          <p:nvPr/>
        </p:nvSpPr>
        <p:spPr>
          <a:xfrm>
            <a:off x="4883582" y="4216403"/>
            <a:ext cx="164090" cy="5634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0623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94A38-762C-45DE-B7DB-6749C701A9CC}"/>
              </a:ext>
            </a:extLst>
          </p:cNvPr>
          <p:cNvSpPr>
            <a:spLocks noGrp="1"/>
          </p:cNvSpPr>
          <p:nvPr>
            <p:ph type="title"/>
          </p:nvPr>
        </p:nvSpPr>
        <p:spPr>
          <a:xfrm>
            <a:off x="628650" y="365125"/>
            <a:ext cx="7886700" cy="1020330"/>
          </a:xfrm>
        </p:spPr>
        <p:txBody>
          <a:bodyPr>
            <a:normAutofit/>
          </a:bodyPr>
          <a:lstStyle/>
          <a:p>
            <a:r>
              <a:rPr lang="en-US" sz="3200" dirty="0"/>
              <a:t>Test significance of site effects </a:t>
            </a:r>
            <a:br>
              <a:rPr lang="en-US" sz="3200" dirty="0"/>
            </a:br>
            <a:r>
              <a:rPr lang="en-US" sz="3200" dirty="0"/>
              <a:t> </a:t>
            </a:r>
            <a:r>
              <a:rPr lang="en-US" sz="2800" dirty="0"/>
              <a:t>- Kruskal-Wallis test</a:t>
            </a:r>
            <a:endParaRPr lang="en-US" sz="3200"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A99035CC-94C8-437C-B2CB-AAB2B2B4FF9C}"/>
                  </a:ext>
                </a:extLst>
              </p:cNvPr>
              <p:cNvSpPr>
                <a:spLocks noGrp="1"/>
              </p:cNvSpPr>
              <p:nvPr>
                <p:ph idx="1"/>
              </p:nvPr>
            </p:nvSpPr>
            <p:spPr>
              <a:xfrm>
                <a:off x="628650" y="1618652"/>
                <a:ext cx="8016586" cy="4558309"/>
              </a:xfrm>
            </p:spPr>
            <p:txBody>
              <a:bodyPr>
                <a:normAutofit/>
              </a:bodyPr>
              <a:lstStyle/>
              <a:p>
                <a:r>
                  <a:rPr lang="en-US" sz="2600" dirty="0"/>
                  <a:t>Procedure</a:t>
                </a:r>
              </a:p>
              <a:p>
                <a:pPr marL="517525" lvl="1"/>
                <a:r>
                  <a:rPr lang="en-US" sz="2200" dirty="0"/>
                  <a:t>Rank all data from all groups</a:t>
                </a:r>
              </a:p>
              <a:p>
                <a:pPr marL="517525" lvl="1"/>
                <a:r>
                  <a:rPr lang="en-US" sz="2200" dirty="0"/>
                  <a:t>Test statistics: </a:t>
                </a:r>
                <a14:m>
                  <m:oMath xmlns:m="http://schemas.openxmlformats.org/officeDocument/2006/math">
                    <m:r>
                      <a:rPr lang="en-US" sz="2200" b="0" i="1" smtClean="0">
                        <a:latin typeface="Cambria Math" panose="02040503050406030204" pitchFamily="18" charset="0"/>
                      </a:rPr>
                      <m:t>𝐻</m:t>
                    </m:r>
                    <m:r>
                      <a:rPr lang="en-US" sz="2200" b="0" i="1" smtClean="0">
                        <a:latin typeface="Cambria Math" panose="02040503050406030204" pitchFamily="18" charset="0"/>
                      </a:rPr>
                      <m:t>=</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𝑛</m:t>
                        </m:r>
                        <m:r>
                          <a:rPr lang="en-US" sz="2200" b="0" i="1" smtClean="0">
                            <a:latin typeface="Cambria Math" panose="02040503050406030204" pitchFamily="18" charset="0"/>
                          </a:rPr>
                          <m:t>−1</m:t>
                        </m:r>
                      </m:e>
                    </m:d>
                    <m:f>
                      <m:fPr>
                        <m:ctrlPr>
                          <a:rPr lang="en-US" sz="2200" b="0" i="1" smtClean="0">
                            <a:latin typeface="Cambria Math" panose="02040503050406030204" pitchFamily="18" charset="0"/>
                          </a:rPr>
                        </m:ctrlPr>
                      </m:fPr>
                      <m:num>
                        <m:nary>
                          <m:naryPr>
                            <m:chr m:val="∑"/>
                            <m:limLoc m:val="subSup"/>
                            <m:ctrlPr>
                              <a:rPr lang="en-US" sz="2200" b="0" i="1" smtClean="0">
                                <a:latin typeface="Cambria Math" panose="02040503050406030204" pitchFamily="18" charset="0"/>
                              </a:rPr>
                            </m:ctrlPr>
                          </m:naryPr>
                          <m:sub>
                            <m:r>
                              <m:rPr>
                                <m:brk m:alnAt="25"/>
                              </m:rPr>
                              <a:rPr lang="en-US" sz="2200" b="0" i="1" smtClean="0">
                                <a:latin typeface="Cambria Math" panose="02040503050406030204" pitchFamily="18" charset="0"/>
                              </a:rPr>
                              <m:t>𝑖</m:t>
                            </m:r>
                            <m:r>
                              <a:rPr lang="en-US" sz="2200" b="0" i="1" smtClean="0">
                                <a:latin typeface="Cambria Math" panose="02040503050406030204" pitchFamily="18" charset="0"/>
                              </a:rPr>
                              <m:t>=1</m:t>
                            </m:r>
                          </m:sub>
                          <m:sup>
                            <m:r>
                              <a:rPr lang="en-US" sz="2200" b="0" i="1" smtClean="0">
                                <a:latin typeface="Cambria Math" panose="02040503050406030204" pitchFamily="18" charset="0"/>
                              </a:rPr>
                              <m:t>𝑔</m:t>
                            </m:r>
                          </m:sup>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𝑛</m:t>
                                </m:r>
                              </m:e>
                              <m:sub>
                                <m:r>
                                  <a:rPr lang="en-US" sz="2200" b="0" i="1" smtClean="0">
                                    <a:latin typeface="Cambria Math" panose="02040503050406030204" pitchFamily="18" charset="0"/>
                                  </a:rPr>
                                  <m:t>𝑖</m:t>
                                </m:r>
                              </m:sub>
                            </m:sSub>
                            <m:sSup>
                              <m:sSupPr>
                                <m:ctrlPr>
                                  <a:rPr lang="en-US" sz="2200" b="0" i="1" smtClean="0">
                                    <a:latin typeface="Cambria Math" panose="02040503050406030204" pitchFamily="18" charset="0"/>
                                  </a:rPr>
                                </m:ctrlPr>
                              </m:sSupPr>
                              <m:e>
                                <m:d>
                                  <m:dPr>
                                    <m:ctrlPr>
                                      <a:rPr lang="en-US" sz="2200" b="0" i="1" smtClean="0">
                                        <a:latin typeface="Cambria Math" panose="02040503050406030204" pitchFamily="18" charset="0"/>
                                      </a:rPr>
                                    </m:ctrlPr>
                                  </m:dPr>
                                  <m:e>
                                    <m:acc>
                                      <m:accPr>
                                        <m:chr m:val="̅"/>
                                        <m:ctrlPr>
                                          <a:rPr lang="en-US" sz="2200" b="0" i="1" smtClean="0">
                                            <a:latin typeface="Cambria Math" panose="02040503050406030204" pitchFamily="18" charset="0"/>
                                          </a:rPr>
                                        </m:ctrlPr>
                                      </m:acc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𝑟</m:t>
                                            </m:r>
                                          </m:e>
                                          <m:sub>
                                            <m:r>
                                              <a:rPr lang="en-US" sz="2200" b="0" i="1" smtClean="0">
                                                <a:latin typeface="Cambria Math" panose="02040503050406030204" pitchFamily="18" charset="0"/>
                                              </a:rPr>
                                              <m:t>𝑖</m:t>
                                            </m:r>
                                            <m:r>
                                              <a:rPr lang="en-US" sz="2200" b="0" i="1" smtClean="0">
                                                <a:latin typeface="Cambria Math" panose="02040503050406030204" pitchFamily="18" charset="0"/>
                                              </a:rPr>
                                              <m:t> ⋅</m:t>
                                            </m:r>
                                          </m:sub>
                                        </m:sSub>
                                      </m:e>
                                    </m:acc>
                                    <m:r>
                                      <a:rPr lang="en-US" sz="2200" b="0" i="1" smtClean="0">
                                        <a:latin typeface="Cambria Math" panose="02040503050406030204" pitchFamily="18" charset="0"/>
                                      </a:rPr>
                                      <m:t>−</m:t>
                                    </m:r>
                                    <m:acc>
                                      <m:accPr>
                                        <m:chr m:val="̅"/>
                                        <m:ctrlPr>
                                          <a:rPr lang="en-US" sz="2200" b="0" i="1" smtClean="0">
                                            <a:latin typeface="Cambria Math" panose="02040503050406030204" pitchFamily="18" charset="0"/>
                                          </a:rPr>
                                        </m:ctrlPr>
                                      </m:accPr>
                                      <m:e>
                                        <m:r>
                                          <a:rPr lang="en-US" sz="2200" b="0" i="1" smtClean="0">
                                            <a:latin typeface="Cambria Math" panose="02040503050406030204" pitchFamily="18" charset="0"/>
                                          </a:rPr>
                                          <m:t>𝑟</m:t>
                                        </m:r>
                                      </m:e>
                                    </m:acc>
                                  </m:e>
                                </m:d>
                              </m:e>
                              <m:sup>
                                <m:r>
                                  <a:rPr lang="en-US" sz="2200" b="0" i="1" smtClean="0">
                                    <a:latin typeface="Cambria Math" panose="02040503050406030204" pitchFamily="18" charset="0"/>
                                  </a:rPr>
                                  <m:t>2</m:t>
                                </m:r>
                              </m:sup>
                            </m:sSup>
                          </m:e>
                        </m:nary>
                      </m:num>
                      <m:den>
                        <m:nary>
                          <m:naryPr>
                            <m:chr m:val="∑"/>
                            <m:limLoc m:val="subSup"/>
                            <m:ctrlPr>
                              <a:rPr lang="en-US" sz="2200" b="0" i="1" smtClean="0">
                                <a:latin typeface="Cambria Math" panose="02040503050406030204" pitchFamily="18" charset="0"/>
                              </a:rPr>
                            </m:ctrlPr>
                          </m:naryPr>
                          <m:sub>
                            <m:r>
                              <m:rPr>
                                <m:brk m:alnAt="25"/>
                              </m:rPr>
                              <a:rPr lang="en-US" sz="2200" b="0" i="1" smtClean="0">
                                <a:latin typeface="Cambria Math" panose="02040503050406030204" pitchFamily="18" charset="0"/>
                              </a:rPr>
                              <m:t>𝑖</m:t>
                            </m:r>
                            <m:r>
                              <a:rPr lang="en-US" sz="2200" b="0" i="1" smtClean="0">
                                <a:latin typeface="Cambria Math" panose="02040503050406030204" pitchFamily="18" charset="0"/>
                              </a:rPr>
                              <m:t>=1</m:t>
                            </m:r>
                          </m:sub>
                          <m:sup>
                            <m:r>
                              <a:rPr lang="en-US" sz="2200" b="0" i="1" smtClean="0">
                                <a:latin typeface="Cambria Math" panose="02040503050406030204" pitchFamily="18" charset="0"/>
                              </a:rPr>
                              <m:t>𝑔</m:t>
                            </m:r>
                          </m:sup>
                          <m:e>
                            <m:nary>
                              <m:naryPr>
                                <m:chr m:val="∑"/>
                                <m:limLoc m:val="subSup"/>
                                <m:ctrlPr>
                                  <a:rPr lang="en-US" sz="2200" b="0" i="1" smtClean="0">
                                    <a:latin typeface="Cambria Math" panose="02040503050406030204" pitchFamily="18" charset="0"/>
                                  </a:rPr>
                                </m:ctrlPr>
                              </m:naryPr>
                              <m:sub>
                                <m:r>
                                  <m:rPr>
                                    <m:brk m:alnAt="25"/>
                                  </m:rPr>
                                  <a:rPr lang="en-US" sz="2200" b="0" i="1" smtClean="0">
                                    <a:latin typeface="Cambria Math" panose="02040503050406030204" pitchFamily="18" charset="0"/>
                                  </a:rPr>
                                  <m:t>𝑗</m:t>
                                </m:r>
                                <m:r>
                                  <a:rPr lang="en-US" sz="2200" b="0" i="1" smtClean="0">
                                    <a:latin typeface="Cambria Math" panose="02040503050406030204" pitchFamily="18" charset="0"/>
                                  </a:rPr>
                                  <m:t>=1</m:t>
                                </m:r>
                              </m:sub>
                              <m:sup>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𝑛</m:t>
                                    </m:r>
                                  </m:e>
                                  <m:sub>
                                    <m:r>
                                      <a:rPr lang="en-US" sz="2200" b="0" i="1" smtClean="0">
                                        <a:latin typeface="Cambria Math" panose="02040503050406030204" pitchFamily="18" charset="0"/>
                                      </a:rPr>
                                      <m:t>𝑖</m:t>
                                    </m:r>
                                  </m:sub>
                                </m:sSub>
                              </m:sup>
                              <m:e>
                                <m:sSup>
                                  <m:sSupPr>
                                    <m:ctrlPr>
                                      <a:rPr lang="en-US" sz="2200" b="0" i="1" smtClean="0">
                                        <a:latin typeface="Cambria Math" panose="02040503050406030204" pitchFamily="18" charset="0"/>
                                      </a:rPr>
                                    </m:ctrlPr>
                                  </m:sSupPr>
                                  <m:e>
                                    <m:d>
                                      <m:dPr>
                                        <m:ctrlPr>
                                          <a:rPr lang="en-US" sz="2200" b="0" i="1" smtClean="0">
                                            <a:latin typeface="Cambria Math" panose="02040503050406030204" pitchFamily="18" charset="0"/>
                                          </a:rPr>
                                        </m:ctrlPr>
                                      </m:dPr>
                                      <m:e>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𝑟</m:t>
                                            </m:r>
                                          </m:e>
                                          <m:sub>
                                            <m:r>
                                              <a:rPr lang="en-US" sz="2200" b="0" i="1" smtClean="0">
                                                <a:latin typeface="Cambria Math" panose="02040503050406030204" pitchFamily="18" charset="0"/>
                                              </a:rPr>
                                              <m:t>𝑖𝑗</m:t>
                                            </m:r>
                                          </m:sub>
                                        </m:sSub>
                                        <m:r>
                                          <a:rPr lang="en-US" sz="2200" b="0" i="1" smtClean="0">
                                            <a:latin typeface="Cambria Math" panose="02040503050406030204" pitchFamily="18" charset="0"/>
                                          </a:rPr>
                                          <m:t>−</m:t>
                                        </m:r>
                                        <m:acc>
                                          <m:accPr>
                                            <m:chr m:val="̅"/>
                                            <m:ctrlPr>
                                              <a:rPr lang="en-US" sz="2200" b="0" i="1" smtClean="0">
                                                <a:latin typeface="Cambria Math" panose="02040503050406030204" pitchFamily="18" charset="0"/>
                                              </a:rPr>
                                            </m:ctrlPr>
                                          </m:accPr>
                                          <m:e>
                                            <m:r>
                                              <a:rPr lang="en-US" sz="2200" b="0" i="1" smtClean="0">
                                                <a:latin typeface="Cambria Math" panose="02040503050406030204" pitchFamily="18" charset="0"/>
                                              </a:rPr>
                                              <m:t>𝑟</m:t>
                                            </m:r>
                                          </m:e>
                                        </m:acc>
                                      </m:e>
                                    </m:d>
                                  </m:e>
                                  <m:sup>
                                    <m:r>
                                      <a:rPr lang="en-US" sz="2200" b="0" i="1" smtClean="0">
                                        <a:latin typeface="Cambria Math" panose="02040503050406030204" pitchFamily="18" charset="0"/>
                                      </a:rPr>
                                      <m:t>2</m:t>
                                    </m:r>
                                  </m:sup>
                                </m:sSup>
                              </m:e>
                            </m:nary>
                          </m:e>
                        </m:nary>
                      </m:den>
                    </m:f>
                  </m:oMath>
                </a14:m>
                <a:endParaRPr lang="en-US" sz="2200" dirty="0"/>
              </a:p>
              <a:p>
                <a:pPr marL="803275" lvl="2"/>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𝑛</m:t>
                        </m:r>
                      </m:e>
                      <m:sub>
                        <m:r>
                          <a:rPr lang="en-US" sz="1800" i="1">
                            <a:latin typeface="Cambria Math" panose="02040503050406030204" pitchFamily="18" charset="0"/>
                          </a:rPr>
                          <m:t>𝑖</m:t>
                        </m:r>
                      </m:sub>
                    </m:sSub>
                  </m:oMath>
                </a14:m>
                <a:r>
                  <a:rPr lang="en-US" sz="1800" dirty="0"/>
                  <a:t> – # observations in group </a:t>
                </a:r>
                <a14:m>
                  <m:oMath xmlns:m="http://schemas.openxmlformats.org/officeDocument/2006/math">
                    <m:r>
                      <a:rPr lang="en-US" sz="1800" i="1">
                        <a:latin typeface="Cambria Math" panose="02040503050406030204" pitchFamily="18" charset="0"/>
                      </a:rPr>
                      <m:t>𝑖</m:t>
                    </m:r>
                  </m:oMath>
                </a14:m>
                <a:endParaRPr lang="en-US" sz="1800" dirty="0"/>
              </a:p>
              <a:p>
                <a:pPr marL="803275" lvl="2"/>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𝑟</m:t>
                        </m:r>
                      </m:e>
                      <m:sub>
                        <m:r>
                          <a:rPr lang="en-US" sz="1800" i="1">
                            <a:latin typeface="Cambria Math" panose="02040503050406030204" pitchFamily="18" charset="0"/>
                          </a:rPr>
                          <m:t>𝑖𝑗</m:t>
                        </m:r>
                      </m:sub>
                    </m:sSub>
                  </m:oMath>
                </a14:m>
                <a:r>
                  <a:rPr lang="en-US" sz="1800" dirty="0"/>
                  <a:t> – rank of observation </a:t>
                </a:r>
                <a14:m>
                  <m:oMath xmlns:m="http://schemas.openxmlformats.org/officeDocument/2006/math">
                    <m:r>
                      <a:rPr lang="en-US" sz="1800" i="1">
                        <a:latin typeface="Cambria Math" panose="02040503050406030204" pitchFamily="18" charset="0"/>
                      </a:rPr>
                      <m:t>𝑗</m:t>
                    </m:r>
                  </m:oMath>
                </a14:m>
                <a:r>
                  <a:rPr lang="en-US" sz="1800" dirty="0"/>
                  <a:t> from group </a:t>
                </a:r>
                <a14:m>
                  <m:oMath xmlns:m="http://schemas.openxmlformats.org/officeDocument/2006/math">
                    <m:r>
                      <a:rPr lang="en-US" sz="1800" i="1">
                        <a:latin typeface="Cambria Math" panose="02040503050406030204" pitchFamily="18" charset="0"/>
                      </a:rPr>
                      <m:t>𝑖</m:t>
                    </m:r>
                  </m:oMath>
                </a14:m>
                <a:endParaRPr lang="en-US" sz="1800" dirty="0"/>
              </a:p>
              <a:p>
                <a:pPr marL="803275" lvl="2"/>
                <a14:m>
                  <m:oMath xmlns:m="http://schemas.openxmlformats.org/officeDocument/2006/math">
                    <m:r>
                      <a:rPr lang="en-US" sz="1800" b="0" i="1" smtClean="0">
                        <a:latin typeface="Cambria Math" panose="02040503050406030204" pitchFamily="18" charset="0"/>
                      </a:rPr>
                      <m:t>𝑛</m:t>
                    </m:r>
                  </m:oMath>
                </a14:m>
                <a:r>
                  <a:rPr lang="en-US" sz="1800" dirty="0"/>
                  <a:t> – total number of observations (</a:t>
                </a:r>
                <a14:m>
                  <m:oMath xmlns:m="http://schemas.openxmlformats.org/officeDocument/2006/math">
                    <m:r>
                      <a:rPr lang="en-US" sz="1800" b="0" i="1" smtClean="0">
                        <a:latin typeface="Cambria Math" panose="02040503050406030204" pitchFamily="18" charset="0"/>
                      </a:rPr>
                      <m:t>=</m:t>
                    </m:r>
                    <m:nary>
                      <m:naryPr>
                        <m:chr m:val="∑"/>
                        <m:subHide m:val="on"/>
                        <m:supHide m:val="on"/>
                        <m:ctrlPr>
                          <a:rPr lang="en-US" sz="1800" b="0" i="1" smtClean="0">
                            <a:latin typeface="Cambria Math" panose="02040503050406030204" pitchFamily="18" charset="0"/>
                          </a:rPr>
                        </m:ctrlPr>
                      </m:naryPr>
                      <m:sub/>
                      <m:sup/>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𝑛</m:t>
                            </m:r>
                          </m:e>
                          <m:sub>
                            <m:r>
                              <a:rPr lang="en-US" sz="1800" b="0" i="1" smtClean="0">
                                <a:latin typeface="Cambria Math" panose="02040503050406030204" pitchFamily="18" charset="0"/>
                              </a:rPr>
                              <m:t>𝑖</m:t>
                            </m:r>
                          </m:sub>
                        </m:sSub>
                      </m:e>
                    </m:nary>
                  </m:oMath>
                </a14:m>
                <a:r>
                  <a:rPr lang="en-US" sz="1800" dirty="0"/>
                  <a:t>)</a:t>
                </a:r>
              </a:p>
              <a:p>
                <a:pPr marL="803275" lvl="2"/>
                <a14:m>
                  <m:oMath xmlns:m="http://schemas.openxmlformats.org/officeDocument/2006/math">
                    <m:acc>
                      <m:accPr>
                        <m:chr m:val="̅"/>
                        <m:ctrlPr>
                          <a:rPr lang="en-US" sz="1800" i="1">
                            <a:latin typeface="Cambria Math" panose="02040503050406030204" pitchFamily="18" charset="0"/>
                          </a:rPr>
                        </m:ctrlPr>
                      </m:accPr>
                      <m:e>
                        <m:sSub>
                          <m:sSubPr>
                            <m:ctrlPr>
                              <a:rPr lang="en-US" sz="1800" i="1">
                                <a:latin typeface="Cambria Math" panose="02040503050406030204" pitchFamily="18" charset="0"/>
                              </a:rPr>
                            </m:ctrlPr>
                          </m:sSubPr>
                          <m:e>
                            <m:r>
                              <a:rPr lang="en-US" sz="1800" i="1">
                                <a:latin typeface="Cambria Math" panose="02040503050406030204" pitchFamily="18" charset="0"/>
                              </a:rPr>
                              <m:t>𝑟</m:t>
                            </m:r>
                          </m:e>
                          <m:sub>
                            <m:r>
                              <a:rPr lang="en-US" sz="1800" i="1">
                                <a:latin typeface="Cambria Math" panose="02040503050406030204" pitchFamily="18" charset="0"/>
                              </a:rPr>
                              <m:t>𝑖</m:t>
                            </m:r>
                            <m:r>
                              <a:rPr lang="en-US" sz="1800" i="1">
                                <a:latin typeface="Cambria Math" panose="02040503050406030204" pitchFamily="18" charset="0"/>
                              </a:rPr>
                              <m:t>⋅</m:t>
                            </m:r>
                          </m:sub>
                        </m:sSub>
                      </m:e>
                    </m:acc>
                    <m:r>
                      <m:rPr>
                        <m:nor/>
                      </m:rPr>
                      <a:rPr lang="en-US" sz="1800" dirty="0"/>
                      <m:t>–</m:t>
                    </m:r>
                  </m:oMath>
                </a14:m>
                <a:r>
                  <a:rPr lang="en-US" sz="1800" dirty="0"/>
                  <a:t> average rank of all observations in group </a:t>
                </a:r>
                <a14:m>
                  <m:oMath xmlns:m="http://schemas.openxmlformats.org/officeDocument/2006/math">
                    <m:r>
                      <a:rPr lang="en-US" sz="1800" i="1">
                        <a:latin typeface="Cambria Math" panose="02040503050406030204" pitchFamily="18" charset="0"/>
                      </a:rPr>
                      <m:t>𝑖</m:t>
                    </m:r>
                  </m:oMath>
                </a14:m>
                <a:r>
                  <a:rPr lang="en-US" sz="1800" dirty="0"/>
                  <a:t> (</a:t>
                </a:r>
                <a14:m>
                  <m:oMath xmlns:m="http://schemas.openxmlformats.org/officeDocument/2006/math">
                    <m:r>
                      <a:rPr lang="en-US" sz="1800" i="1" dirty="0">
                        <a:latin typeface="Cambria Math" panose="02040503050406030204" pitchFamily="18" charset="0"/>
                      </a:rPr>
                      <m:t>=</m:t>
                    </m:r>
                    <m:f>
                      <m:fPr>
                        <m:ctrlPr>
                          <a:rPr lang="en-US" sz="1800" i="1" dirty="0">
                            <a:latin typeface="Cambria Math" panose="02040503050406030204" pitchFamily="18" charset="0"/>
                          </a:rPr>
                        </m:ctrlPr>
                      </m:fPr>
                      <m:num>
                        <m:nary>
                          <m:naryPr>
                            <m:chr m:val="∑"/>
                            <m:limLoc m:val="subSup"/>
                            <m:ctrlPr>
                              <a:rPr lang="en-US" sz="1800" i="1" dirty="0">
                                <a:latin typeface="Cambria Math" panose="02040503050406030204" pitchFamily="18" charset="0"/>
                              </a:rPr>
                            </m:ctrlPr>
                          </m:naryPr>
                          <m:sub>
                            <m:r>
                              <m:rPr>
                                <m:brk m:alnAt="25"/>
                              </m:rPr>
                              <a:rPr lang="en-US" sz="1800" i="1" dirty="0">
                                <a:latin typeface="Cambria Math" panose="02040503050406030204" pitchFamily="18" charset="0"/>
                              </a:rPr>
                              <m:t>𝑗</m:t>
                            </m:r>
                          </m:sub>
                          <m:sup>
                            <m:sSub>
                              <m:sSubPr>
                                <m:ctrlPr>
                                  <a:rPr lang="en-US" sz="1800" i="1" dirty="0">
                                    <a:latin typeface="Cambria Math" panose="02040503050406030204" pitchFamily="18" charset="0"/>
                                  </a:rPr>
                                </m:ctrlPr>
                              </m:sSubPr>
                              <m:e>
                                <m:r>
                                  <a:rPr lang="en-US" sz="1800" i="1" dirty="0">
                                    <a:latin typeface="Cambria Math" panose="02040503050406030204" pitchFamily="18" charset="0"/>
                                  </a:rPr>
                                  <m:t>𝑛</m:t>
                                </m:r>
                              </m:e>
                              <m:sub>
                                <m:r>
                                  <a:rPr lang="en-US" sz="1800" i="1" dirty="0">
                                    <a:latin typeface="Cambria Math" panose="02040503050406030204" pitchFamily="18" charset="0"/>
                                  </a:rPr>
                                  <m:t>𝑖</m:t>
                                </m:r>
                              </m:sub>
                            </m:sSub>
                          </m:sup>
                          <m:e>
                            <m:sSub>
                              <m:sSubPr>
                                <m:ctrlPr>
                                  <a:rPr lang="en-US" sz="1800" i="1" dirty="0">
                                    <a:latin typeface="Cambria Math" panose="02040503050406030204" pitchFamily="18" charset="0"/>
                                  </a:rPr>
                                </m:ctrlPr>
                              </m:sSubPr>
                              <m:e>
                                <m:r>
                                  <a:rPr lang="en-US" sz="1800" i="1" dirty="0">
                                    <a:latin typeface="Cambria Math" panose="02040503050406030204" pitchFamily="18" charset="0"/>
                                  </a:rPr>
                                  <m:t>𝑟</m:t>
                                </m:r>
                              </m:e>
                              <m:sub>
                                <m:r>
                                  <a:rPr lang="en-US" sz="1800" i="1" dirty="0">
                                    <a:latin typeface="Cambria Math" panose="02040503050406030204" pitchFamily="18" charset="0"/>
                                  </a:rPr>
                                  <m:t>𝑖𝑗</m:t>
                                </m:r>
                              </m:sub>
                            </m:sSub>
                          </m:e>
                        </m:nary>
                      </m:num>
                      <m:den>
                        <m:sSub>
                          <m:sSubPr>
                            <m:ctrlPr>
                              <a:rPr lang="en-US" sz="1800" i="1" dirty="0">
                                <a:latin typeface="Cambria Math" panose="02040503050406030204" pitchFamily="18" charset="0"/>
                              </a:rPr>
                            </m:ctrlPr>
                          </m:sSubPr>
                          <m:e>
                            <m:r>
                              <a:rPr lang="en-US" sz="1800" i="1" dirty="0">
                                <a:latin typeface="Cambria Math" panose="02040503050406030204" pitchFamily="18" charset="0"/>
                              </a:rPr>
                              <m:t>𝑛</m:t>
                            </m:r>
                          </m:e>
                          <m:sub>
                            <m:r>
                              <a:rPr lang="en-US" sz="1800" i="1" dirty="0">
                                <a:latin typeface="Cambria Math" panose="02040503050406030204" pitchFamily="18" charset="0"/>
                              </a:rPr>
                              <m:t>𝑖</m:t>
                            </m:r>
                          </m:sub>
                        </m:sSub>
                      </m:den>
                    </m:f>
                  </m:oMath>
                </a14:m>
                <a:r>
                  <a:rPr lang="en-US" sz="1800" dirty="0"/>
                  <a:t>)</a:t>
                </a:r>
              </a:p>
              <a:p>
                <a:pPr marL="803275" lvl="2"/>
                <a14:m>
                  <m:oMath xmlns:m="http://schemas.openxmlformats.org/officeDocument/2006/math">
                    <m:acc>
                      <m:accPr>
                        <m:chr m:val="̅"/>
                        <m:ctrlPr>
                          <a:rPr lang="en-US" sz="1800" i="1">
                            <a:latin typeface="Cambria Math" panose="02040503050406030204" pitchFamily="18" charset="0"/>
                          </a:rPr>
                        </m:ctrlPr>
                      </m:accPr>
                      <m:e>
                        <m:r>
                          <a:rPr lang="en-US" sz="1800" i="1">
                            <a:latin typeface="Cambria Math" panose="02040503050406030204" pitchFamily="18" charset="0"/>
                          </a:rPr>
                          <m:t>𝑟</m:t>
                        </m:r>
                      </m:e>
                    </m:acc>
                  </m:oMath>
                </a14:m>
                <a:r>
                  <a:rPr lang="en-US" sz="1800" dirty="0"/>
                  <a:t> – average of all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𝑟</m:t>
                        </m:r>
                      </m:e>
                      <m:sub>
                        <m:r>
                          <a:rPr lang="en-US" sz="1800" i="1">
                            <a:latin typeface="Cambria Math" panose="02040503050406030204" pitchFamily="18" charset="0"/>
                          </a:rPr>
                          <m:t>𝑖𝑗</m:t>
                        </m:r>
                      </m:sub>
                    </m:sSub>
                  </m:oMath>
                </a14:m>
                <a:endParaRPr lang="en-US" sz="1800" dirty="0"/>
              </a:p>
              <a:p>
                <a:pPr marL="517525" lvl="1"/>
                <a14:m>
                  <m:oMath xmlns:m="http://schemas.openxmlformats.org/officeDocument/2006/math">
                    <m:r>
                      <a:rPr lang="en-US" sz="2200" b="0" i="1" smtClean="0">
                        <a:latin typeface="Cambria Math" panose="02040503050406030204" pitchFamily="18" charset="0"/>
                      </a:rPr>
                      <m:t>𝑝</m:t>
                    </m:r>
                    <m:r>
                      <a:rPr lang="en-US" sz="2200" b="0" i="1" smtClean="0">
                        <a:latin typeface="Cambria Math" panose="02040503050406030204" pitchFamily="18" charset="0"/>
                      </a:rPr>
                      <m:t>=</m:t>
                    </m:r>
                    <m:r>
                      <m:rPr>
                        <m:sty m:val="p"/>
                      </m:rPr>
                      <a:rPr lang="en-US" sz="2200" b="0" i="1" smtClean="0">
                        <a:latin typeface="Cambria Math" panose="02040503050406030204" pitchFamily="18" charset="0"/>
                      </a:rPr>
                      <m:t>Pr</m:t>
                    </m:r>
                    <m:d>
                      <m:dPr>
                        <m:ctrlPr>
                          <a:rPr lang="en-US" sz="2200" b="0" i="1" smtClean="0">
                            <a:latin typeface="Cambria Math" panose="02040503050406030204" pitchFamily="18" charset="0"/>
                          </a:rPr>
                        </m:ctrlPr>
                      </m:dPr>
                      <m:e>
                        <m:sSubSup>
                          <m:sSubSupPr>
                            <m:ctrlPr>
                              <a:rPr lang="en-US" sz="2200" b="0" i="1" smtClean="0">
                                <a:latin typeface="Cambria Math" panose="02040503050406030204" pitchFamily="18" charset="0"/>
                              </a:rPr>
                            </m:ctrlPr>
                          </m:sSubSupPr>
                          <m:e>
                            <m:r>
                              <a:rPr lang="en-US" sz="2200" b="0" i="1" smtClean="0">
                                <a:latin typeface="Cambria Math" panose="02040503050406030204" pitchFamily="18" charset="0"/>
                              </a:rPr>
                              <m:t>𝜒</m:t>
                            </m:r>
                          </m:e>
                          <m:sub>
                            <m:r>
                              <a:rPr lang="en-US" sz="2200" b="0" i="1" smtClean="0">
                                <a:latin typeface="Cambria Math" panose="02040503050406030204" pitchFamily="18" charset="0"/>
                              </a:rPr>
                              <m:t>𝑔</m:t>
                            </m:r>
                            <m:r>
                              <a:rPr lang="en-US" sz="2200" b="0" i="1" smtClean="0">
                                <a:latin typeface="Cambria Math" panose="02040503050406030204" pitchFamily="18" charset="0"/>
                              </a:rPr>
                              <m:t>−1</m:t>
                            </m:r>
                          </m:sub>
                          <m:sup>
                            <m:r>
                              <a:rPr lang="en-US" sz="2200" b="0" i="1" smtClean="0">
                                <a:latin typeface="Cambria Math" panose="02040503050406030204" pitchFamily="18" charset="0"/>
                              </a:rPr>
                              <m:t>2</m:t>
                            </m:r>
                          </m:sup>
                        </m:sSubSup>
                        <m:r>
                          <a:rPr lang="en-US" sz="2200" b="0" i="1" smtClean="0">
                            <a:latin typeface="Cambria Math" panose="02040503050406030204" pitchFamily="18" charset="0"/>
                          </a:rPr>
                          <m:t>≥</m:t>
                        </m:r>
                        <m:r>
                          <a:rPr lang="en-US" sz="2200" b="0" i="1" smtClean="0">
                            <a:latin typeface="Cambria Math" panose="02040503050406030204" pitchFamily="18" charset="0"/>
                          </a:rPr>
                          <m:t>𝐻</m:t>
                        </m:r>
                      </m:e>
                    </m:d>
                  </m:oMath>
                </a14:m>
                <a:endParaRPr lang="en-US" sz="2200" dirty="0"/>
              </a:p>
              <a:p>
                <a:pPr marL="517525" lvl="1"/>
                <a:endParaRPr lang="en-US" sz="2200" dirty="0"/>
              </a:p>
              <a:p>
                <a:pPr>
                  <a:spcBef>
                    <a:spcPts val="2400"/>
                  </a:spcBef>
                </a:pPr>
                <a:endParaRPr lang="en-US" sz="2600" dirty="0"/>
              </a:p>
            </p:txBody>
          </p:sp>
        </mc:Choice>
        <mc:Fallback xmlns="">
          <p:sp>
            <p:nvSpPr>
              <p:cNvPr id="3" name="内容占位符 2">
                <a:extLst>
                  <a:ext uri="{FF2B5EF4-FFF2-40B4-BE49-F238E27FC236}">
                    <a16:creationId xmlns:a16="http://schemas.microsoft.com/office/drawing/2014/main" id="{A99035CC-94C8-437C-B2CB-AAB2B2B4FF9C}"/>
                  </a:ext>
                </a:extLst>
              </p:cNvPr>
              <p:cNvSpPr>
                <a:spLocks noGrp="1" noRot="1" noChangeAspect="1" noMove="1" noResize="1" noEditPoints="1" noAdjustHandles="1" noChangeArrowheads="1" noChangeShapeType="1" noTextEdit="1"/>
              </p:cNvSpPr>
              <p:nvPr>
                <p:ph idx="1"/>
              </p:nvPr>
            </p:nvSpPr>
            <p:spPr>
              <a:xfrm>
                <a:off x="628650" y="1618652"/>
                <a:ext cx="8016586" cy="4558309"/>
              </a:xfrm>
              <a:blipFill>
                <a:blip r:embed="rId3"/>
                <a:stretch>
                  <a:fillRect l="-1141" t="-2142"/>
                </a:stretch>
              </a:blipFill>
            </p:spPr>
            <p:txBody>
              <a:bodyPr/>
              <a:lstStyle/>
              <a:p>
                <a:r>
                  <a:rPr lang="en-US">
                    <a:noFill/>
                  </a:rPr>
                  <a:t> </a:t>
                </a:r>
              </a:p>
            </p:txBody>
          </p:sp>
        </mc:Fallback>
      </mc:AlternateContent>
    </p:spTree>
    <p:extLst>
      <p:ext uri="{BB962C8B-B14F-4D97-AF65-F5344CB8AC3E}">
        <p14:creationId xmlns:p14="http://schemas.microsoft.com/office/powerpoint/2010/main" val="1618979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E20478-B122-48E3-BB17-77570F266D5F}"/>
              </a:ext>
            </a:extLst>
          </p:cNvPr>
          <p:cNvSpPr>
            <a:spLocks noGrp="1"/>
          </p:cNvSpPr>
          <p:nvPr>
            <p:ph type="title"/>
          </p:nvPr>
        </p:nvSpPr>
        <p:spPr>
          <a:xfrm>
            <a:off x="628650" y="365127"/>
            <a:ext cx="7886700" cy="660110"/>
          </a:xfrm>
        </p:spPr>
        <p:txBody>
          <a:bodyPr>
            <a:normAutofit/>
          </a:bodyPr>
          <a:lstStyle/>
          <a:p>
            <a:r>
              <a:rPr lang="en-US" sz="3200" dirty="0"/>
              <a:t>Network measures </a:t>
            </a:r>
            <a:r>
              <a:rPr lang="en-US" sz="2400" dirty="0"/>
              <a:t>(used to test relationship with age)</a:t>
            </a:r>
            <a:endParaRPr lang="en-US" sz="3200"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142EC75B-6DF3-480D-AD9F-3FAF7FB998A2}"/>
                  </a:ext>
                </a:extLst>
              </p:cNvPr>
              <p:cNvSpPr>
                <a:spLocks noGrp="1"/>
              </p:cNvSpPr>
              <p:nvPr>
                <p:ph idx="1"/>
              </p:nvPr>
            </p:nvSpPr>
            <p:spPr>
              <a:xfrm>
                <a:off x="628650" y="1209965"/>
                <a:ext cx="7886700" cy="5153890"/>
              </a:xfrm>
            </p:spPr>
            <p:txBody>
              <a:bodyPr>
                <a:normAutofit/>
              </a:bodyPr>
              <a:lstStyle/>
              <a:p>
                <a:r>
                  <a:rPr lang="en-US" sz="2400" dirty="0"/>
                  <a:t>DMN network connectivity</a:t>
                </a:r>
              </a:p>
              <a:p>
                <a:pPr marL="0" indent="0">
                  <a:buNone/>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rPr>
                          </m:ctrlPr>
                        </m:fPr>
                        <m:num>
                          <m:nary>
                            <m:naryPr>
                              <m:chr m:val="∑"/>
                              <m:subHide m:val="on"/>
                              <m:supHide m:val="on"/>
                              <m:ctrlPr>
                                <a:rPr lang="en-US" sz="2000" b="0" i="1" smtClean="0">
                                  <a:latin typeface="Cambria Math" panose="02040503050406030204" pitchFamily="18" charset="0"/>
                                </a:rPr>
                              </m:ctrlPr>
                            </m:naryPr>
                            <m:sub/>
                            <m:sup/>
                            <m:e>
                              <m:r>
                                <m:rPr>
                                  <m:sty m:val="p"/>
                                </m:rPr>
                                <a:rPr lang="en-US" sz="2000" b="0" i="0" smtClean="0">
                                  <a:latin typeface="Cambria Math" panose="02040503050406030204" pitchFamily="18" charset="0"/>
                                </a:rPr>
                                <m:t>FC</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of</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ROI</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pairs</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within</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DMN</m:t>
                              </m:r>
                            </m:e>
                          </m:nary>
                        </m:num>
                        <m:den>
                          <m:r>
                            <a:rPr lang="en-US" sz="2000" b="0" i="0" smtClean="0">
                              <a:latin typeface="Cambria Math" panose="02040503050406030204" pitchFamily="18" charset="0"/>
                            </a:rPr>
                            <m:t>#</m:t>
                          </m:r>
                          <m:r>
                            <m:rPr>
                              <m:sty m:val="p"/>
                            </m:rPr>
                            <a:rPr lang="en-US" sz="2000" b="0" i="0" smtClean="0">
                              <a:latin typeface="Cambria Math" panose="02040503050406030204" pitchFamily="18" charset="0"/>
                            </a:rPr>
                            <m:t>ROIs</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in</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DMN</m:t>
                          </m:r>
                        </m:den>
                      </m:f>
                    </m:oMath>
                  </m:oMathPara>
                </a14:m>
                <a:endParaRPr lang="en-US" sz="2000" dirty="0"/>
              </a:p>
              <a:p>
                <a:pPr>
                  <a:spcBef>
                    <a:spcPts val="2400"/>
                  </a:spcBef>
                </a:pPr>
                <a:r>
                  <a:rPr lang="en-US" sz="2400" dirty="0"/>
                  <a:t>DMN nodal strength</a:t>
                </a:r>
              </a:p>
              <a:p>
                <a:pPr marL="0" indent="0">
                  <a:buNone/>
                </a:pPr>
                <a14:m>
                  <m:oMathPara xmlns:m="http://schemas.openxmlformats.org/officeDocument/2006/math">
                    <m:oMathParaPr>
                      <m:jc m:val="centerGroup"/>
                    </m:oMathParaPr>
                    <m:oMath xmlns:m="http://schemas.openxmlformats.org/officeDocument/2006/math">
                      <m:nary>
                        <m:naryPr>
                          <m:chr m:val="∑"/>
                          <m:limLoc m:val="subSup"/>
                          <m:supHide m:val="on"/>
                          <m:ctrlPr>
                            <a:rPr lang="en-US" sz="2000" i="1" smtClean="0">
                              <a:latin typeface="Cambria Math" panose="02040503050406030204" pitchFamily="18" charset="0"/>
                            </a:rPr>
                          </m:ctrlPr>
                        </m:naryPr>
                        <m:sub>
                          <m:r>
                            <m:rPr>
                              <m:sty m:val="p"/>
                              <m:brk m:alnAt="9"/>
                            </m:rPr>
                            <a:rPr lang="en-US" sz="2000" b="0" i="0" smtClean="0">
                              <a:latin typeface="Cambria Math" panose="02040503050406030204" pitchFamily="18" charset="0"/>
                            </a:rPr>
                            <m:t>R</m:t>
                          </m:r>
                          <m:r>
                            <m:rPr>
                              <m:sty m:val="p"/>
                            </m:rPr>
                            <a:rPr lang="en-US" sz="2000" b="0" i="0" smtClean="0">
                              <a:latin typeface="Cambria Math" panose="02040503050406030204" pitchFamily="18" charset="0"/>
                            </a:rPr>
                            <m:t>OI</m:t>
                          </m:r>
                          <m:r>
                            <m:rPr>
                              <m:brk m:alnAt="9"/>
                            </m:rPr>
                            <a:rPr lang="en-US" sz="2000" b="0" i="1" smtClean="0">
                              <a:latin typeface="Cambria Math" panose="02040503050406030204" pitchFamily="18" charset="0"/>
                              <a:ea typeface="Cambria Math" panose="02040503050406030204" pitchFamily="18" charset="0"/>
                            </a:rPr>
                            <m:t>∈</m:t>
                          </m:r>
                          <m:r>
                            <m:rPr>
                              <m:sty m:val="p"/>
                              <m:brk m:alnAt="9"/>
                            </m:rPr>
                            <a:rPr lang="en-US" sz="2000" b="0" i="0" smtClean="0">
                              <a:latin typeface="Cambria Math" panose="02040503050406030204" pitchFamily="18" charset="0"/>
                              <a:ea typeface="Cambria Math" panose="02040503050406030204" pitchFamily="18" charset="0"/>
                            </a:rPr>
                            <m:t>D</m:t>
                          </m:r>
                          <m:r>
                            <m:rPr>
                              <m:sty m:val="p"/>
                            </m:rPr>
                            <a:rPr lang="en-US" sz="2000" b="0" i="0" smtClean="0">
                              <a:latin typeface="Cambria Math" panose="02040503050406030204" pitchFamily="18" charset="0"/>
                              <a:ea typeface="Cambria Math" panose="02040503050406030204" pitchFamily="18" charset="0"/>
                            </a:rPr>
                            <m:t>MN</m:t>
                          </m:r>
                        </m:sub>
                        <m:sup/>
                        <m:e>
                          <m:d>
                            <m:dPr>
                              <m:ctrlPr>
                                <a:rPr lang="en-US" sz="2000" b="0" i="1" smtClean="0">
                                  <a:latin typeface="Cambria Math" panose="02040503050406030204" pitchFamily="18" charset="0"/>
                                </a:rPr>
                              </m:ctrlPr>
                            </m:dPr>
                            <m:e>
                              <m:nary>
                                <m:naryPr>
                                  <m:chr m:val="∑"/>
                                  <m:subHide m:val="on"/>
                                  <m:supHide m:val="on"/>
                                  <m:ctrlPr>
                                    <a:rPr lang="en-US" sz="2000" b="0" i="1" smtClean="0">
                                      <a:latin typeface="Cambria Math" panose="02040503050406030204" pitchFamily="18" charset="0"/>
                                    </a:rPr>
                                  </m:ctrlPr>
                                </m:naryPr>
                                <m:sub/>
                                <m:sup/>
                                <m:e>
                                  <m:r>
                                    <m:rPr>
                                      <m:sty m:val="p"/>
                                    </m:rPr>
                                    <a:rPr lang="en-US" sz="2000" b="0" i="0" smtClean="0">
                                      <a:latin typeface="Cambria Math" panose="02040503050406030204" pitchFamily="18" charset="0"/>
                                    </a:rPr>
                                    <m:t>FC</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between</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current</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ROI</m:t>
                                  </m:r>
                                  <m:r>
                                    <a:rPr lang="en-US" sz="2000" b="0" i="0" smtClean="0">
                                      <a:latin typeface="Cambria Math" panose="02040503050406030204" pitchFamily="18" charset="0"/>
                                    </a:rPr>
                                    <m:t> &amp; </m:t>
                                  </m:r>
                                  <m:r>
                                    <m:rPr>
                                      <m:sty m:val="p"/>
                                    </m:rPr>
                                    <a:rPr lang="en-US" sz="2000" b="0" i="0" smtClean="0">
                                      <a:latin typeface="Cambria Math" panose="02040503050406030204" pitchFamily="18" charset="0"/>
                                    </a:rPr>
                                    <m:t>all</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other</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ROIs</m:t>
                                  </m:r>
                                  <m:r>
                                    <a:rPr lang="en-US" sz="2000" b="0" i="0" smtClean="0">
                                      <a:latin typeface="Cambria Math" panose="02040503050406030204" pitchFamily="18" charset="0"/>
                                    </a:rPr>
                                    <m:t> </m:t>
                                  </m:r>
                                </m:e>
                              </m:nary>
                            </m:e>
                          </m:d>
                        </m:e>
                      </m:nary>
                    </m:oMath>
                  </m:oMathPara>
                </a14:m>
                <a:endParaRPr lang="en-US" sz="2600" dirty="0"/>
              </a:p>
              <a:p>
                <a:pPr>
                  <a:spcBef>
                    <a:spcPts val="2400"/>
                  </a:spcBef>
                </a:pPr>
                <a:r>
                  <a:rPr lang="en-US" sz="2400" dirty="0"/>
                  <a:t>Weighted DMN local efficiency</a:t>
                </a:r>
              </a:p>
              <a:p>
                <a:pPr marL="0" indent="0">
                  <a:buNone/>
                </a:pPr>
                <a14:m>
                  <m:oMathPara xmlns:m="http://schemas.openxmlformats.org/officeDocument/2006/math">
                    <m:oMathParaPr>
                      <m:jc m:val="centerGroup"/>
                    </m:oMathParaPr>
                    <m:oMath xmlns:m="http://schemas.openxmlformats.org/officeDocument/2006/math">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𝐸</m:t>
                          </m:r>
                        </m:e>
                        <m:sub>
                          <m:r>
                            <m:rPr>
                              <m:sty m:val="p"/>
                            </m:rPr>
                            <a:rPr lang="en-US" sz="2000" b="0" i="0" smtClean="0">
                              <a:latin typeface="Cambria Math" panose="02040503050406030204" pitchFamily="18" charset="0"/>
                            </a:rPr>
                            <m:t>local</m:t>
                          </m:r>
                        </m:sub>
                        <m:sup>
                          <m:r>
                            <a:rPr lang="en-US" sz="2000" b="0" i="1" smtClean="0">
                              <a:latin typeface="Cambria Math" panose="02040503050406030204" pitchFamily="18" charset="0"/>
                            </a:rPr>
                            <m:t>𝑊</m:t>
                          </m:r>
                        </m:sup>
                      </m:sSubSup>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𝑁</m:t>
                              </m:r>
                            </m:e>
                            <m:sub>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𝐺</m:t>
                                  </m:r>
                                </m:e>
                                <m:sub>
                                  <m:r>
                                    <a:rPr lang="en-US" sz="2000" b="0" i="1" smtClean="0">
                                      <a:latin typeface="Cambria Math" panose="02040503050406030204" pitchFamily="18" charset="0"/>
                                    </a:rPr>
                                    <m:t>𝑖</m:t>
                                  </m:r>
                                </m:sub>
                              </m:sSub>
                            </m:sub>
                          </m:sSub>
                          <m:d>
                            <m:dPr>
                              <m:ctrlPr>
                                <a:rPr lang="en-US" sz="2000" b="0" i="1" smtClean="0">
                                  <a:latin typeface="Cambria Math" panose="02040503050406030204" pitchFamily="18" charset="0"/>
                                </a:rPr>
                              </m:ctrlPr>
                            </m:d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𝑁</m:t>
                                  </m:r>
                                </m:e>
                                <m:sub>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𝐺</m:t>
                                      </m:r>
                                    </m:e>
                                    <m:sub>
                                      <m:r>
                                        <a:rPr lang="en-US" sz="2000" b="0" i="1" smtClean="0">
                                          <a:latin typeface="Cambria Math" panose="02040503050406030204" pitchFamily="18" charset="0"/>
                                        </a:rPr>
                                        <m:t>𝑖</m:t>
                                      </m:r>
                                    </m:sub>
                                  </m:sSub>
                                </m:sub>
                              </m:sSub>
                              <m:r>
                                <a:rPr lang="en-US" sz="2000" b="0" i="1" smtClean="0">
                                  <a:latin typeface="Cambria Math" panose="02040503050406030204" pitchFamily="18" charset="0"/>
                                </a:rPr>
                                <m:t>−1</m:t>
                              </m:r>
                            </m:e>
                          </m:d>
                        </m:den>
                      </m:f>
                      <m:nary>
                        <m:naryPr>
                          <m:chr m:val="∑"/>
                          <m:supHide m:val="on"/>
                          <m:ctrlPr>
                            <a:rPr lang="en-US" sz="2000" b="0" i="1" smtClean="0">
                              <a:latin typeface="Cambria Math" panose="02040503050406030204" pitchFamily="18" charset="0"/>
                            </a:rPr>
                          </m:ctrlPr>
                        </m:naryPr>
                        <m:sub>
                          <m:r>
                            <m:rPr>
                              <m:brk m:alnAt="7"/>
                            </m:rPr>
                            <a:rPr lang="en-US" sz="2000" b="0" i="1" smtClean="0">
                              <a:latin typeface="Cambria Math" panose="02040503050406030204" pitchFamily="18" charset="0"/>
                            </a:rPr>
                            <m:t>𝑗</m:t>
                          </m:r>
                          <m:r>
                            <a:rPr lang="en-US" sz="2000" b="0" i="1" smtClean="0">
                              <a:latin typeface="Cambria Math" panose="02040503050406030204" pitchFamily="18" charset="0"/>
                            </a:rPr>
                            <m:t>,</m:t>
                          </m:r>
                          <m:r>
                            <a:rPr lang="en-US" sz="2000" b="0" i="1" smtClean="0">
                              <a:latin typeface="Cambria Math" panose="02040503050406030204" pitchFamily="18" charset="0"/>
                            </a:rPr>
                            <m:t>𝑘</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𝐺</m:t>
                              </m:r>
                            </m:e>
                            <m:sub>
                              <m:r>
                                <a:rPr lang="en-US" sz="2000" b="0" i="1" smtClean="0">
                                  <a:latin typeface="Cambria Math" panose="02040503050406030204" pitchFamily="18" charset="0"/>
                                </a:rPr>
                                <m:t>𝑖</m:t>
                              </m:r>
                            </m:sub>
                          </m:sSub>
                        </m:sub>
                        <m:sup/>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𝐿</m:t>
                                  </m:r>
                                </m:e>
                                <m:sub>
                                  <m:r>
                                    <a:rPr lang="en-US" sz="2000" b="0" i="1" smtClean="0">
                                      <a:latin typeface="Cambria Math" panose="02040503050406030204" pitchFamily="18" charset="0"/>
                                    </a:rPr>
                                    <m:t>𝑗</m:t>
                                  </m:r>
                                  <m:r>
                                    <a:rPr lang="en-US" sz="2000" b="0" i="1" smtClean="0">
                                      <a:latin typeface="Cambria Math" panose="02040503050406030204" pitchFamily="18" charset="0"/>
                                    </a:rPr>
                                    <m:t>,</m:t>
                                  </m:r>
                                  <m:r>
                                    <a:rPr lang="en-US" sz="2000" b="0" i="1" smtClean="0">
                                      <a:latin typeface="Cambria Math" panose="02040503050406030204" pitchFamily="18" charset="0"/>
                                    </a:rPr>
                                    <m:t>𝑘</m:t>
                                  </m:r>
                                </m:sub>
                                <m:sup>
                                  <m:r>
                                    <a:rPr lang="en-US" sz="2000" b="0" i="1" smtClean="0">
                                      <a:latin typeface="Cambria Math" panose="02040503050406030204" pitchFamily="18" charset="0"/>
                                    </a:rPr>
                                    <m:t>𝑊</m:t>
                                  </m:r>
                                </m:sup>
                              </m:sSubSup>
                            </m:den>
                          </m:f>
                        </m:e>
                      </m:nary>
                    </m:oMath>
                  </m:oMathPara>
                </a14:m>
                <a:endParaRPr lang="en-US" sz="2000" dirty="0"/>
              </a:p>
              <a:p>
                <a:r>
                  <a:rPr lang="en-US" sz="2400" dirty="0"/>
                  <a:t>Weighted global efficiency</a:t>
                </a:r>
              </a:p>
              <a:p>
                <a:pPr marL="0" indent="0">
                  <a:buNone/>
                </a:pPr>
                <a14:m>
                  <m:oMathPara xmlns:m="http://schemas.openxmlformats.org/officeDocument/2006/math">
                    <m:oMathParaPr>
                      <m:jc m:val="centerGroup"/>
                    </m:oMathParaPr>
                    <m:oMath xmlns:m="http://schemas.openxmlformats.org/officeDocument/2006/math">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𝐸</m:t>
                          </m:r>
                        </m:e>
                        <m:sub>
                          <m:r>
                            <m:rPr>
                              <m:sty m:val="p"/>
                            </m:rPr>
                            <a:rPr lang="en-US" sz="2000" b="0" i="0" smtClean="0">
                              <a:latin typeface="Cambria Math" panose="02040503050406030204" pitchFamily="18" charset="0"/>
                            </a:rPr>
                            <m:t>global</m:t>
                          </m:r>
                        </m:sub>
                        <m:sup>
                          <m:r>
                            <a:rPr lang="en-US" sz="2000" b="0" i="1" smtClean="0">
                              <a:latin typeface="Cambria Math" panose="02040503050406030204" pitchFamily="18" charset="0"/>
                            </a:rPr>
                            <m:t>𝑊</m:t>
                          </m:r>
                        </m:sup>
                      </m:sSubSup>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𝑁</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𝑁</m:t>
                              </m:r>
                              <m:r>
                                <a:rPr lang="en-US" sz="2000" b="0" i="1" smtClean="0">
                                  <a:latin typeface="Cambria Math" panose="02040503050406030204" pitchFamily="18" charset="0"/>
                                </a:rPr>
                                <m:t>−1</m:t>
                              </m:r>
                            </m:e>
                          </m:d>
                        </m:den>
                      </m:f>
                      <m:nary>
                        <m:naryPr>
                          <m:chr m:val="∑"/>
                          <m:supHide m:val="on"/>
                          <m:ctrlPr>
                            <a:rPr lang="en-US" sz="2000" b="0" i="1" smtClean="0">
                              <a:latin typeface="Cambria Math" panose="02040503050406030204" pitchFamily="18" charset="0"/>
                            </a:rPr>
                          </m:ctrlPr>
                        </m:naryPr>
                        <m:sub>
                          <m:r>
                            <m:rPr>
                              <m:brk m:alnAt="7"/>
                            </m:rPr>
                            <a:rPr lang="en-US" sz="2000" b="0" i="1" smtClean="0">
                              <a:latin typeface="Cambria Math" panose="02040503050406030204" pitchFamily="18" charset="0"/>
                            </a:rPr>
                            <m:t>𝑖</m:t>
                          </m:r>
                          <m:r>
                            <a:rPr lang="en-US" sz="2000" b="0" i="1" smtClean="0">
                              <a:latin typeface="Cambria Math" panose="02040503050406030204" pitchFamily="18" charset="0"/>
                            </a:rPr>
                            <m:t>≠</m:t>
                          </m:r>
                          <m:r>
                            <a:rPr lang="en-US" sz="2000" b="0" i="1" smtClean="0">
                              <a:latin typeface="Cambria Math" panose="02040503050406030204" pitchFamily="18" charset="0"/>
                            </a:rPr>
                            <m:t>𝑗</m:t>
                          </m:r>
                          <m:r>
                            <a:rPr lang="en-US" sz="2000" b="0" i="1" smtClean="0">
                              <a:latin typeface="Cambria Math" panose="02040503050406030204" pitchFamily="18" charset="0"/>
                            </a:rPr>
                            <m:t>∈</m:t>
                          </m:r>
                          <m:r>
                            <a:rPr lang="en-US" sz="2000" b="0" i="1" smtClean="0">
                              <a:latin typeface="Cambria Math" panose="02040503050406030204" pitchFamily="18" charset="0"/>
                            </a:rPr>
                            <m:t>𝐺</m:t>
                          </m:r>
                        </m:sub>
                        <m:sup/>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𝐿</m:t>
                                  </m:r>
                                </m:e>
                                <m:sub>
                                  <m:r>
                                    <a:rPr lang="en-US" sz="2000" b="0" i="1" smtClean="0">
                                      <a:latin typeface="Cambria Math" panose="02040503050406030204" pitchFamily="18" charset="0"/>
                                    </a:rPr>
                                    <m:t>𝑖</m:t>
                                  </m:r>
                                  <m:r>
                                    <a:rPr lang="en-US" sz="2000" b="0" i="1" smtClean="0">
                                      <a:latin typeface="Cambria Math" panose="02040503050406030204" pitchFamily="18" charset="0"/>
                                    </a:rPr>
                                    <m:t>,</m:t>
                                  </m:r>
                                  <m:r>
                                    <a:rPr lang="en-US" sz="2000" b="0" i="1" smtClean="0">
                                      <a:latin typeface="Cambria Math" panose="02040503050406030204" pitchFamily="18" charset="0"/>
                                    </a:rPr>
                                    <m:t>𝑗</m:t>
                                  </m:r>
                                </m:sub>
                                <m:sup>
                                  <m:r>
                                    <a:rPr lang="en-US" sz="2000" b="0" i="1" smtClean="0">
                                      <a:latin typeface="Cambria Math" panose="02040503050406030204" pitchFamily="18" charset="0"/>
                                    </a:rPr>
                                    <m:t>𝑊</m:t>
                                  </m:r>
                                </m:sup>
                              </m:sSubSup>
                            </m:den>
                          </m:f>
                        </m:e>
                      </m:nary>
                    </m:oMath>
                  </m:oMathPara>
                </a14:m>
                <a:endParaRPr lang="en-US" sz="2000" dirty="0"/>
              </a:p>
              <a:p>
                <a:endParaRPr lang="en-US" sz="2600" dirty="0"/>
              </a:p>
            </p:txBody>
          </p:sp>
        </mc:Choice>
        <mc:Fallback xmlns="">
          <p:sp>
            <p:nvSpPr>
              <p:cNvPr id="3" name="内容占位符 2">
                <a:extLst>
                  <a:ext uri="{FF2B5EF4-FFF2-40B4-BE49-F238E27FC236}">
                    <a16:creationId xmlns:a16="http://schemas.microsoft.com/office/drawing/2014/main" id="{142EC75B-6DF3-480D-AD9F-3FAF7FB998A2}"/>
                  </a:ext>
                </a:extLst>
              </p:cNvPr>
              <p:cNvSpPr>
                <a:spLocks noGrp="1" noRot="1" noChangeAspect="1" noMove="1" noResize="1" noEditPoints="1" noAdjustHandles="1" noChangeArrowheads="1" noChangeShapeType="1" noTextEdit="1"/>
              </p:cNvSpPr>
              <p:nvPr>
                <p:ph idx="1"/>
              </p:nvPr>
            </p:nvSpPr>
            <p:spPr>
              <a:xfrm>
                <a:off x="628650" y="1209965"/>
                <a:ext cx="7886700" cy="5153890"/>
              </a:xfrm>
              <a:blipFill>
                <a:blip r:embed="rId3"/>
                <a:stretch>
                  <a:fillRect l="-1005" t="-165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文本框 3">
                <a:extLst>
                  <a:ext uri="{FF2B5EF4-FFF2-40B4-BE49-F238E27FC236}">
                    <a16:creationId xmlns:a16="http://schemas.microsoft.com/office/drawing/2014/main" id="{AE75FCEE-EC11-4581-B496-13B690168167}"/>
                  </a:ext>
                </a:extLst>
              </p:cNvPr>
              <p:cNvSpPr txBox="1"/>
              <p:nvPr/>
            </p:nvSpPr>
            <p:spPr>
              <a:xfrm>
                <a:off x="6530109" y="3685523"/>
                <a:ext cx="2530763" cy="923330"/>
              </a:xfrm>
              <a:prstGeom prst="rect">
                <a:avLst/>
              </a:prstGeom>
              <a:noFill/>
            </p:spPr>
            <p:txBody>
              <a:bodyPr wrap="square" rtlCol="0">
                <a:spAutoFit/>
              </a:bodyPr>
              <a:lstStyle/>
              <a:p>
                <a:r>
                  <a:rPr lang="en-US" dirty="0">
                    <a:solidFill>
                      <a:srgbClr val="FF0000"/>
                    </a:solidFill>
                  </a:rPr>
                  <a:t>Shortest path between nodes </a:t>
                </a:r>
                <a14:m>
                  <m:oMath xmlns:m="http://schemas.openxmlformats.org/officeDocument/2006/math">
                    <m:r>
                      <a:rPr lang="en-US" b="0" i="1" smtClean="0">
                        <a:solidFill>
                          <a:srgbClr val="FF0000"/>
                        </a:solidFill>
                        <a:latin typeface="Cambria Math" panose="02040503050406030204" pitchFamily="18" charset="0"/>
                      </a:rPr>
                      <m:t>𝑗</m:t>
                    </m:r>
                  </m:oMath>
                </a14:m>
                <a:r>
                  <a:rPr lang="en-US" dirty="0">
                    <a:solidFill>
                      <a:srgbClr val="FF0000"/>
                    </a:solidFill>
                  </a:rPr>
                  <a:t>&amp;</a:t>
                </a:r>
                <a14:m>
                  <m:oMath xmlns:m="http://schemas.openxmlformats.org/officeDocument/2006/math">
                    <m:r>
                      <a:rPr lang="en-US" b="0" i="1" dirty="0" smtClean="0">
                        <a:solidFill>
                          <a:srgbClr val="FF0000"/>
                        </a:solidFill>
                        <a:latin typeface="Cambria Math" panose="02040503050406030204" pitchFamily="18" charset="0"/>
                      </a:rPr>
                      <m:t>𝑘</m:t>
                    </m:r>
                  </m:oMath>
                </a14:m>
                <a:r>
                  <a:rPr lang="en-US" dirty="0">
                    <a:solidFill>
                      <a:srgbClr val="FF0000"/>
                    </a:solidFill>
                  </a:rPr>
                  <a:t> = lowest sum of (1/FC) between </a:t>
                </a:r>
                <a14:m>
                  <m:oMath xmlns:m="http://schemas.openxmlformats.org/officeDocument/2006/math">
                    <m:r>
                      <a:rPr lang="en-US" i="1">
                        <a:solidFill>
                          <a:srgbClr val="FF0000"/>
                        </a:solidFill>
                        <a:latin typeface="Cambria Math" panose="02040503050406030204" pitchFamily="18" charset="0"/>
                      </a:rPr>
                      <m:t>𝑗</m:t>
                    </m:r>
                  </m:oMath>
                </a14:m>
                <a:r>
                  <a:rPr lang="en-US" dirty="0">
                    <a:solidFill>
                      <a:srgbClr val="FF0000"/>
                    </a:solidFill>
                  </a:rPr>
                  <a:t>&amp;</a:t>
                </a:r>
                <a14:m>
                  <m:oMath xmlns:m="http://schemas.openxmlformats.org/officeDocument/2006/math">
                    <m:r>
                      <a:rPr lang="en-US" i="1" dirty="0">
                        <a:solidFill>
                          <a:srgbClr val="FF0000"/>
                        </a:solidFill>
                        <a:latin typeface="Cambria Math" panose="02040503050406030204" pitchFamily="18" charset="0"/>
                      </a:rPr>
                      <m:t>𝑘</m:t>
                    </m:r>
                  </m:oMath>
                </a14:m>
                <a:r>
                  <a:rPr lang="en-US" dirty="0">
                    <a:solidFill>
                      <a:srgbClr val="FF0000"/>
                    </a:solidFill>
                  </a:rPr>
                  <a:t> </a:t>
                </a:r>
              </a:p>
            </p:txBody>
          </p:sp>
        </mc:Choice>
        <mc:Fallback>
          <p:sp>
            <p:nvSpPr>
              <p:cNvPr id="4" name="文本框 3">
                <a:extLst>
                  <a:ext uri="{FF2B5EF4-FFF2-40B4-BE49-F238E27FC236}">
                    <a16:creationId xmlns:a16="http://schemas.microsoft.com/office/drawing/2014/main" id="{AE75FCEE-EC11-4581-B496-13B690168167}"/>
                  </a:ext>
                </a:extLst>
              </p:cNvPr>
              <p:cNvSpPr txBox="1">
                <a:spLocks noRot="1" noChangeAspect="1" noMove="1" noResize="1" noEditPoints="1" noAdjustHandles="1" noChangeArrowheads="1" noChangeShapeType="1" noTextEdit="1"/>
              </p:cNvSpPr>
              <p:nvPr/>
            </p:nvSpPr>
            <p:spPr>
              <a:xfrm>
                <a:off x="6530109" y="3685523"/>
                <a:ext cx="2530763" cy="923330"/>
              </a:xfrm>
              <a:prstGeom prst="rect">
                <a:avLst/>
              </a:prstGeom>
              <a:blipFill>
                <a:blip r:embed="rId4"/>
                <a:stretch>
                  <a:fillRect l="-1928" t="-3974" r="-964" b="-9934"/>
                </a:stretch>
              </a:blipFill>
            </p:spPr>
            <p:txBody>
              <a:bodyPr/>
              <a:lstStyle/>
              <a:p>
                <a:r>
                  <a:rPr lang="en-US">
                    <a:noFill/>
                  </a:rPr>
                  <a:t> </a:t>
                </a:r>
              </a:p>
            </p:txBody>
          </p:sp>
        </mc:Fallback>
      </mc:AlternateContent>
      <p:sp>
        <p:nvSpPr>
          <p:cNvPr id="5" name="椭圆 4">
            <a:extLst>
              <a:ext uri="{FF2B5EF4-FFF2-40B4-BE49-F238E27FC236}">
                <a16:creationId xmlns:a16="http://schemas.microsoft.com/office/drawing/2014/main" id="{4FBEE025-6F99-46A4-9C5F-9FD95EAC8407}"/>
              </a:ext>
            </a:extLst>
          </p:cNvPr>
          <p:cNvSpPr/>
          <p:nvPr/>
        </p:nvSpPr>
        <p:spPr>
          <a:xfrm>
            <a:off x="5846618" y="4414982"/>
            <a:ext cx="378691" cy="36021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直接箭头连接符 6">
            <a:extLst>
              <a:ext uri="{FF2B5EF4-FFF2-40B4-BE49-F238E27FC236}">
                <a16:creationId xmlns:a16="http://schemas.microsoft.com/office/drawing/2014/main" id="{53794F76-2888-45E7-AF85-3E7FA32E5254}"/>
              </a:ext>
            </a:extLst>
          </p:cNvPr>
          <p:cNvCxnSpPr>
            <a:cxnSpLocks/>
          </p:cNvCxnSpPr>
          <p:nvPr/>
        </p:nvCxnSpPr>
        <p:spPr>
          <a:xfrm flipV="1">
            <a:off x="6225309" y="4396514"/>
            <a:ext cx="230909" cy="138543"/>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椭圆 8">
            <a:extLst>
              <a:ext uri="{FF2B5EF4-FFF2-40B4-BE49-F238E27FC236}">
                <a16:creationId xmlns:a16="http://schemas.microsoft.com/office/drawing/2014/main" id="{5BFE646F-78C1-494B-99B6-49DAB50CF380}"/>
              </a:ext>
            </a:extLst>
          </p:cNvPr>
          <p:cNvSpPr/>
          <p:nvPr/>
        </p:nvSpPr>
        <p:spPr>
          <a:xfrm>
            <a:off x="5615709" y="4627418"/>
            <a:ext cx="230909" cy="240146"/>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0" name="文本框 9">
                <a:extLst>
                  <a:ext uri="{FF2B5EF4-FFF2-40B4-BE49-F238E27FC236}">
                    <a16:creationId xmlns:a16="http://schemas.microsoft.com/office/drawing/2014/main" id="{A8B4CF35-3165-4709-8137-0CCA9B526BEE}"/>
                  </a:ext>
                </a:extLst>
              </p:cNvPr>
              <p:cNvSpPr txBox="1"/>
              <p:nvPr/>
            </p:nvSpPr>
            <p:spPr>
              <a:xfrm>
                <a:off x="6530109" y="4701309"/>
                <a:ext cx="2336800" cy="646331"/>
              </a:xfrm>
              <a:prstGeom prst="rect">
                <a:avLst/>
              </a:prstGeom>
              <a:noFill/>
            </p:spPr>
            <p:txBody>
              <a:bodyPr wrap="square" rtlCol="0">
                <a:spAutoFit/>
              </a:bodyPr>
              <a:lstStyle/>
              <a:p>
                <a:r>
                  <a:rPr lang="en-US" dirty="0">
                    <a:solidFill>
                      <a:srgbClr val="FF0000"/>
                    </a:solidFill>
                  </a:rPr>
                  <a:t>Neighboring nodes of node </a:t>
                </a:r>
                <a14:m>
                  <m:oMath xmlns:m="http://schemas.openxmlformats.org/officeDocument/2006/math">
                    <m:r>
                      <a:rPr lang="en-US" b="0" i="1" smtClean="0">
                        <a:solidFill>
                          <a:srgbClr val="FF0000"/>
                        </a:solidFill>
                        <a:latin typeface="Cambria Math" panose="02040503050406030204" pitchFamily="18" charset="0"/>
                      </a:rPr>
                      <m:t>𝑖</m:t>
                    </m:r>
                  </m:oMath>
                </a14:m>
                <a:r>
                  <a:rPr lang="en-US" dirty="0">
                    <a:solidFill>
                      <a:srgbClr val="FF0000"/>
                    </a:solidFill>
                  </a:rPr>
                  <a:t> (excluding </a:t>
                </a:r>
                <a14:m>
                  <m:oMath xmlns:m="http://schemas.openxmlformats.org/officeDocument/2006/math">
                    <m:r>
                      <a:rPr lang="en-US" b="0" i="1" smtClean="0">
                        <a:solidFill>
                          <a:srgbClr val="FF0000"/>
                        </a:solidFill>
                        <a:latin typeface="Cambria Math" panose="02040503050406030204" pitchFamily="18" charset="0"/>
                      </a:rPr>
                      <m:t>𝑖</m:t>
                    </m:r>
                  </m:oMath>
                </a14:m>
                <a:r>
                  <a:rPr lang="en-US" dirty="0">
                    <a:solidFill>
                      <a:srgbClr val="FF0000"/>
                    </a:solidFill>
                  </a:rPr>
                  <a:t>)</a:t>
                </a:r>
              </a:p>
            </p:txBody>
          </p:sp>
        </mc:Choice>
        <mc:Fallback xmlns="">
          <p:sp>
            <p:nvSpPr>
              <p:cNvPr id="10" name="文本框 9">
                <a:extLst>
                  <a:ext uri="{FF2B5EF4-FFF2-40B4-BE49-F238E27FC236}">
                    <a16:creationId xmlns:a16="http://schemas.microsoft.com/office/drawing/2014/main" id="{A8B4CF35-3165-4709-8137-0CCA9B526BEE}"/>
                  </a:ext>
                </a:extLst>
              </p:cNvPr>
              <p:cNvSpPr txBox="1">
                <a:spLocks noRot="1" noChangeAspect="1" noMove="1" noResize="1" noEditPoints="1" noAdjustHandles="1" noChangeArrowheads="1" noChangeShapeType="1" noTextEdit="1"/>
              </p:cNvSpPr>
              <p:nvPr/>
            </p:nvSpPr>
            <p:spPr>
              <a:xfrm>
                <a:off x="6530109" y="4701309"/>
                <a:ext cx="2336800" cy="646331"/>
              </a:xfrm>
              <a:prstGeom prst="rect">
                <a:avLst/>
              </a:prstGeom>
              <a:blipFill>
                <a:blip r:embed="rId5"/>
                <a:stretch>
                  <a:fillRect l="-2083" t="-4717" b="-14151"/>
                </a:stretch>
              </a:blipFill>
            </p:spPr>
            <p:txBody>
              <a:bodyPr/>
              <a:lstStyle/>
              <a:p>
                <a:r>
                  <a:rPr lang="en-US">
                    <a:noFill/>
                  </a:rPr>
                  <a:t> </a:t>
                </a:r>
              </a:p>
            </p:txBody>
          </p:sp>
        </mc:Fallback>
      </mc:AlternateContent>
      <p:cxnSp>
        <p:nvCxnSpPr>
          <p:cNvPr id="12" name="直接箭头连接符 11">
            <a:extLst>
              <a:ext uri="{FF2B5EF4-FFF2-40B4-BE49-F238E27FC236}">
                <a16:creationId xmlns:a16="http://schemas.microsoft.com/office/drawing/2014/main" id="{5E583B67-7B3D-4395-AD9D-DE03B1AC6356}"/>
              </a:ext>
            </a:extLst>
          </p:cNvPr>
          <p:cNvCxnSpPr/>
          <p:nvPr/>
        </p:nvCxnSpPr>
        <p:spPr>
          <a:xfrm>
            <a:off x="5846618" y="4867564"/>
            <a:ext cx="683491" cy="129309"/>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文本框 12">
                <a:extLst>
                  <a:ext uri="{FF2B5EF4-FFF2-40B4-BE49-F238E27FC236}">
                    <a16:creationId xmlns:a16="http://schemas.microsoft.com/office/drawing/2014/main" id="{7851609B-1AF3-4654-8F01-C233B50F8F5C}"/>
                  </a:ext>
                </a:extLst>
              </p:cNvPr>
              <p:cNvSpPr txBox="1"/>
              <p:nvPr/>
            </p:nvSpPr>
            <p:spPr>
              <a:xfrm>
                <a:off x="1865744" y="4627418"/>
                <a:ext cx="1371889" cy="369332"/>
              </a:xfrm>
              <a:prstGeom prst="rect">
                <a:avLst/>
              </a:prstGeom>
              <a:noFill/>
            </p:spPr>
            <p:txBody>
              <a:bodyPr wrap="square" rtlCol="0">
                <a:spAutoFit/>
              </a:bodyPr>
              <a:lstStyle/>
              <a:p>
                <a:r>
                  <a:rPr lang="en-US" dirty="0">
                    <a:solidFill>
                      <a:srgbClr val="FF0000"/>
                    </a:solidFill>
                  </a:rPr>
                  <a:t>#nodes in </a:t>
                </a:r>
                <a14:m>
                  <m:oMath xmlns:m="http://schemas.openxmlformats.org/officeDocument/2006/math">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𝐺</m:t>
                        </m:r>
                      </m:e>
                      <m:sub>
                        <m:r>
                          <a:rPr lang="en-US" b="0" i="1" smtClean="0">
                            <a:solidFill>
                              <a:srgbClr val="FF0000"/>
                            </a:solidFill>
                            <a:latin typeface="Cambria Math" panose="02040503050406030204" pitchFamily="18" charset="0"/>
                          </a:rPr>
                          <m:t>𝑖</m:t>
                        </m:r>
                      </m:sub>
                    </m:sSub>
                  </m:oMath>
                </a14:m>
                <a:endParaRPr lang="en-US" dirty="0">
                  <a:solidFill>
                    <a:srgbClr val="FF0000"/>
                  </a:solidFill>
                </a:endParaRPr>
              </a:p>
            </p:txBody>
          </p:sp>
        </mc:Choice>
        <mc:Fallback xmlns="">
          <p:sp>
            <p:nvSpPr>
              <p:cNvPr id="13" name="文本框 12">
                <a:extLst>
                  <a:ext uri="{FF2B5EF4-FFF2-40B4-BE49-F238E27FC236}">
                    <a16:creationId xmlns:a16="http://schemas.microsoft.com/office/drawing/2014/main" id="{7851609B-1AF3-4654-8F01-C233B50F8F5C}"/>
                  </a:ext>
                </a:extLst>
              </p:cNvPr>
              <p:cNvSpPr txBox="1">
                <a:spLocks noRot="1" noChangeAspect="1" noMove="1" noResize="1" noEditPoints="1" noAdjustHandles="1" noChangeArrowheads="1" noChangeShapeType="1" noTextEdit="1"/>
              </p:cNvSpPr>
              <p:nvPr/>
            </p:nvSpPr>
            <p:spPr>
              <a:xfrm>
                <a:off x="1865744" y="4627418"/>
                <a:ext cx="1371889" cy="369332"/>
              </a:xfrm>
              <a:prstGeom prst="rect">
                <a:avLst/>
              </a:prstGeom>
              <a:blipFill>
                <a:blip r:embed="rId6"/>
                <a:stretch>
                  <a:fillRect l="-3556" t="-8197" b="-24590"/>
                </a:stretch>
              </a:blipFill>
            </p:spPr>
            <p:txBody>
              <a:bodyPr/>
              <a:lstStyle/>
              <a:p>
                <a:r>
                  <a:rPr lang="en-US">
                    <a:noFill/>
                  </a:rPr>
                  <a:t> </a:t>
                </a:r>
              </a:p>
            </p:txBody>
          </p:sp>
        </mc:Fallback>
      </mc:AlternateContent>
      <p:sp>
        <p:nvSpPr>
          <p:cNvPr id="14" name="椭圆 13">
            <a:extLst>
              <a:ext uri="{FF2B5EF4-FFF2-40B4-BE49-F238E27FC236}">
                <a16:creationId xmlns:a16="http://schemas.microsoft.com/office/drawing/2014/main" id="{425E0B18-3485-4F11-A6D7-9C7D83206EAB}"/>
              </a:ext>
            </a:extLst>
          </p:cNvPr>
          <p:cNvSpPr/>
          <p:nvPr/>
        </p:nvSpPr>
        <p:spPr>
          <a:xfrm>
            <a:off x="3768435" y="4396514"/>
            <a:ext cx="461817" cy="44334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直接箭头连接符 15">
            <a:extLst>
              <a:ext uri="{FF2B5EF4-FFF2-40B4-BE49-F238E27FC236}">
                <a16:creationId xmlns:a16="http://schemas.microsoft.com/office/drawing/2014/main" id="{8B709349-5C3B-46C8-BE85-CC090ED0A226}"/>
              </a:ext>
            </a:extLst>
          </p:cNvPr>
          <p:cNvCxnSpPr>
            <a:cxnSpLocks/>
            <a:endCxn id="13" idx="3"/>
          </p:cNvCxnSpPr>
          <p:nvPr/>
        </p:nvCxnSpPr>
        <p:spPr>
          <a:xfrm flipH="1">
            <a:off x="3237633" y="4627418"/>
            <a:ext cx="530804" cy="184666"/>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椭圆 18">
            <a:extLst>
              <a:ext uri="{FF2B5EF4-FFF2-40B4-BE49-F238E27FC236}">
                <a16:creationId xmlns:a16="http://schemas.microsoft.com/office/drawing/2014/main" id="{539993F2-E3DA-4A0E-AED0-D197628F5773}"/>
              </a:ext>
            </a:extLst>
          </p:cNvPr>
          <p:cNvSpPr/>
          <p:nvPr/>
        </p:nvSpPr>
        <p:spPr>
          <a:xfrm>
            <a:off x="3999348" y="5555682"/>
            <a:ext cx="332508" cy="33711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直接箭头连接符 19">
            <a:extLst>
              <a:ext uri="{FF2B5EF4-FFF2-40B4-BE49-F238E27FC236}">
                <a16:creationId xmlns:a16="http://schemas.microsoft.com/office/drawing/2014/main" id="{31DD434A-400C-4A57-8092-84AF171D3650}"/>
              </a:ext>
            </a:extLst>
          </p:cNvPr>
          <p:cNvCxnSpPr>
            <a:cxnSpLocks/>
          </p:cNvCxnSpPr>
          <p:nvPr/>
        </p:nvCxnSpPr>
        <p:spPr>
          <a:xfrm flipH="1">
            <a:off x="3390033" y="5814293"/>
            <a:ext cx="530804" cy="184666"/>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文本框 20">
                <a:extLst>
                  <a:ext uri="{FF2B5EF4-FFF2-40B4-BE49-F238E27FC236}">
                    <a16:creationId xmlns:a16="http://schemas.microsoft.com/office/drawing/2014/main" id="{E1BDCD0F-3491-4686-A7FB-BA406429EB95}"/>
                  </a:ext>
                </a:extLst>
              </p:cNvPr>
              <p:cNvSpPr txBox="1"/>
              <p:nvPr/>
            </p:nvSpPr>
            <p:spPr>
              <a:xfrm>
                <a:off x="2105891" y="5892800"/>
                <a:ext cx="1304781" cy="369332"/>
              </a:xfrm>
              <a:prstGeom prst="rect">
                <a:avLst/>
              </a:prstGeom>
              <a:noFill/>
            </p:spPr>
            <p:txBody>
              <a:bodyPr wrap="square" rtlCol="0">
                <a:spAutoFit/>
              </a:bodyPr>
              <a:lstStyle/>
              <a:p>
                <a:r>
                  <a:rPr lang="en-US" dirty="0">
                    <a:solidFill>
                      <a:srgbClr val="FF0000"/>
                    </a:solidFill>
                  </a:rPr>
                  <a:t>#nodes in </a:t>
                </a:r>
                <a14:m>
                  <m:oMath xmlns:m="http://schemas.openxmlformats.org/officeDocument/2006/math">
                    <m:r>
                      <a:rPr lang="en-US" b="0" i="1" smtClean="0">
                        <a:solidFill>
                          <a:srgbClr val="FF0000"/>
                        </a:solidFill>
                        <a:latin typeface="Cambria Math" panose="02040503050406030204" pitchFamily="18" charset="0"/>
                      </a:rPr>
                      <m:t>𝐺</m:t>
                    </m:r>
                  </m:oMath>
                </a14:m>
                <a:endParaRPr lang="en-US" dirty="0">
                  <a:solidFill>
                    <a:srgbClr val="FF0000"/>
                  </a:solidFill>
                </a:endParaRPr>
              </a:p>
            </p:txBody>
          </p:sp>
        </mc:Choice>
        <mc:Fallback xmlns="">
          <p:sp>
            <p:nvSpPr>
              <p:cNvPr id="21" name="文本框 20">
                <a:extLst>
                  <a:ext uri="{FF2B5EF4-FFF2-40B4-BE49-F238E27FC236}">
                    <a16:creationId xmlns:a16="http://schemas.microsoft.com/office/drawing/2014/main" id="{E1BDCD0F-3491-4686-A7FB-BA406429EB95}"/>
                  </a:ext>
                </a:extLst>
              </p:cNvPr>
              <p:cNvSpPr txBox="1">
                <a:spLocks noRot="1" noChangeAspect="1" noMove="1" noResize="1" noEditPoints="1" noAdjustHandles="1" noChangeArrowheads="1" noChangeShapeType="1" noTextEdit="1"/>
              </p:cNvSpPr>
              <p:nvPr/>
            </p:nvSpPr>
            <p:spPr>
              <a:xfrm>
                <a:off x="2105891" y="5892800"/>
                <a:ext cx="1304781" cy="369332"/>
              </a:xfrm>
              <a:prstGeom prst="rect">
                <a:avLst/>
              </a:prstGeom>
              <a:blipFill>
                <a:blip r:embed="rId7"/>
                <a:stretch>
                  <a:fillRect l="-3738" t="-10000" b="-26667"/>
                </a:stretch>
              </a:blipFill>
            </p:spPr>
            <p:txBody>
              <a:bodyPr/>
              <a:lstStyle/>
              <a:p>
                <a:r>
                  <a:rPr lang="en-US">
                    <a:noFill/>
                  </a:rPr>
                  <a:t> </a:t>
                </a:r>
              </a:p>
            </p:txBody>
          </p:sp>
        </mc:Fallback>
      </mc:AlternateContent>
      <p:sp>
        <p:nvSpPr>
          <p:cNvPr id="22" name="文本框 21">
            <a:extLst>
              <a:ext uri="{FF2B5EF4-FFF2-40B4-BE49-F238E27FC236}">
                <a16:creationId xmlns:a16="http://schemas.microsoft.com/office/drawing/2014/main" id="{50AD8A6C-462C-4F87-A8CC-4D7873B7FAD7}"/>
              </a:ext>
            </a:extLst>
          </p:cNvPr>
          <p:cNvSpPr txBox="1"/>
          <p:nvPr/>
        </p:nvSpPr>
        <p:spPr>
          <a:xfrm>
            <a:off x="5763492" y="6188364"/>
            <a:ext cx="1625600" cy="369332"/>
          </a:xfrm>
          <a:prstGeom prst="rect">
            <a:avLst/>
          </a:prstGeom>
          <a:noFill/>
        </p:spPr>
        <p:txBody>
          <a:bodyPr wrap="square" rtlCol="0">
            <a:spAutoFit/>
          </a:bodyPr>
          <a:lstStyle/>
          <a:p>
            <a:r>
              <a:rPr lang="en-US" dirty="0">
                <a:solidFill>
                  <a:srgbClr val="FF0000"/>
                </a:solidFill>
              </a:rPr>
              <a:t>Set of all nodes</a:t>
            </a:r>
          </a:p>
        </p:txBody>
      </p:sp>
      <p:sp>
        <p:nvSpPr>
          <p:cNvPr id="23" name="椭圆 22">
            <a:extLst>
              <a:ext uri="{FF2B5EF4-FFF2-40B4-BE49-F238E27FC236}">
                <a16:creationId xmlns:a16="http://schemas.microsoft.com/office/drawing/2014/main" id="{9165C270-9AB0-44F9-A7B1-1AC79B06E81E}"/>
              </a:ext>
            </a:extLst>
          </p:cNvPr>
          <p:cNvSpPr/>
          <p:nvPr/>
        </p:nvSpPr>
        <p:spPr>
          <a:xfrm>
            <a:off x="5541674" y="5758820"/>
            <a:ext cx="230909" cy="25417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直接箭头连接符 24">
            <a:extLst>
              <a:ext uri="{FF2B5EF4-FFF2-40B4-BE49-F238E27FC236}">
                <a16:creationId xmlns:a16="http://schemas.microsoft.com/office/drawing/2014/main" id="{9CF148A7-ADEB-4430-834A-0E776AF79CB8}"/>
              </a:ext>
            </a:extLst>
          </p:cNvPr>
          <p:cNvCxnSpPr/>
          <p:nvPr/>
        </p:nvCxnSpPr>
        <p:spPr>
          <a:xfrm>
            <a:off x="5763492" y="6012995"/>
            <a:ext cx="184726" cy="249137"/>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0854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673C-2581-4B50-99C8-EA7A43F5112F}"/>
              </a:ext>
            </a:extLst>
          </p:cNvPr>
          <p:cNvSpPr>
            <a:spLocks noGrp="1"/>
          </p:cNvSpPr>
          <p:nvPr>
            <p:ph type="title"/>
          </p:nvPr>
        </p:nvSpPr>
        <p:spPr>
          <a:xfrm>
            <a:off x="628650" y="365126"/>
            <a:ext cx="7886700" cy="567747"/>
          </a:xfrm>
        </p:spPr>
        <p:txBody>
          <a:bodyPr>
            <a:normAutofit/>
          </a:bodyPr>
          <a:lstStyle/>
          <a:p>
            <a:r>
              <a:rPr lang="en-US" sz="3200" dirty="0"/>
              <a:t>Collect data from multiple sites</a:t>
            </a:r>
          </a:p>
        </p:txBody>
      </p:sp>
      <p:sp>
        <p:nvSpPr>
          <p:cNvPr id="3" name="内容占位符 2">
            <a:extLst>
              <a:ext uri="{FF2B5EF4-FFF2-40B4-BE49-F238E27FC236}">
                <a16:creationId xmlns:a16="http://schemas.microsoft.com/office/drawing/2014/main" id="{2F5DE0B5-E337-4568-BABB-62113CFC46B5}"/>
              </a:ext>
            </a:extLst>
          </p:cNvPr>
          <p:cNvSpPr>
            <a:spLocks noGrp="1"/>
          </p:cNvSpPr>
          <p:nvPr>
            <p:ph idx="1"/>
          </p:nvPr>
        </p:nvSpPr>
        <p:spPr>
          <a:xfrm>
            <a:off x="628649" y="1173018"/>
            <a:ext cx="8118187" cy="5003945"/>
          </a:xfrm>
        </p:spPr>
        <p:txBody>
          <a:bodyPr/>
          <a:lstStyle/>
          <a:p>
            <a:r>
              <a:rPr lang="en-US" sz="2600" dirty="0"/>
              <a:t>Rapidly recruit more subjects, increase statistical power</a:t>
            </a:r>
          </a:p>
          <a:p>
            <a:pPr marL="461963" lvl="1"/>
            <a:r>
              <a:rPr lang="en-US" sz="2200" dirty="0"/>
              <a:t>e.g. rare disorder, generalization to diverse population</a:t>
            </a:r>
          </a:p>
          <a:p>
            <a:pPr>
              <a:spcBef>
                <a:spcPts val="2400"/>
              </a:spcBef>
            </a:pPr>
            <a:r>
              <a:rPr lang="en-US" sz="2600" dirty="0">
                <a:solidFill>
                  <a:schemeClr val="bg1">
                    <a:lumMod val="50000"/>
                  </a:schemeClr>
                </a:solidFill>
              </a:rPr>
              <a:t>Introduce non-biological variability across sites/scanners.</a:t>
            </a:r>
          </a:p>
          <a:p>
            <a:pPr>
              <a:spcBef>
                <a:spcPts val="2400"/>
              </a:spcBef>
            </a:pPr>
            <a:r>
              <a:rPr lang="en-US" sz="2600" dirty="0">
                <a:solidFill>
                  <a:schemeClr val="bg1">
                    <a:lumMod val="50000"/>
                  </a:schemeClr>
                </a:solidFill>
              </a:rPr>
              <a:t>Variability not eliminated completely by standardization of acquisition parameters.</a:t>
            </a:r>
          </a:p>
          <a:p>
            <a:pPr>
              <a:spcBef>
                <a:spcPts val="2400"/>
              </a:spcBef>
            </a:pPr>
            <a:r>
              <a:rPr lang="en-US" sz="2600" dirty="0">
                <a:solidFill>
                  <a:schemeClr val="bg1">
                    <a:lumMod val="50000"/>
                  </a:schemeClr>
                </a:solidFill>
              </a:rPr>
              <a:t>Methods to remove site effects are needed.</a:t>
            </a:r>
          </a:p>
        </p:txBody>
      </p:sp>
    </p:spTree>
    <p:extLst>
      <p:ext uri="{BB962C8B-B14F-4D97-AF65-F5344CB8AC3E}">
        <p14:creationId xmlns:p14="http://schemas.microsoft.com/office/powerpoint/2010/main" val="2822669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DEEFF4-D3A4-4734-A24D-ABD61B7B88D3}"/>
              </a:ext>
            </a:extLst>
          </p:cNvPr>
          <p:cNvSpPr>
            <a:spLocks noGrp="1"/>
          </p:cNvSpPr>
          <p:nvPr>
            <p:ph type="title"/>
          </p:nvPr>
        </p:nvSpPr>
        <p:spPr>
          <a:xfrm>
            <a:off x="628649" y="365127"/>
            <a:ext cx="8395277" cy="604692"/>
          </a:xfrm>
        </p:spPr>
        <p:txBody>
          <a:bodyPr>
            <a:normAutofit/>
          </a:bodyPr>
          <a:lstStyle/>
          <a:p>
            <a:r>
              <a:rPr lang="en-US" sz="3200" dirty="0"/>
              <a:t>Results </a:t>
            </a:r>
            <a:r>
              <a:rPr lang="en-US" sz="2400" dirty="0"/>
              <a:t>– FC difference among sites were removed after </a:t>
            </a:r>
            <a:r>
              <a:rPr lang="en-US" sz="2400" dirty="0" err="1"/>
              <a:t>ComBat</a:t>
            </a:r>
            <a:endParaRPr lang="en-US" sz="2400" dirty="0"/>
          </a:p>
        </p:txBody>
      </p:sp>
      <p:graphicFrame>
        <p:nvGraphicFramePr>
          <p:cNvPr id="3" name="表格 2">
            <a:extLst>
              <a:ext uri="{FF2B5EF4-FFF2-40B4-BE49-F238E27FC236}">
                <a16:creationId xmlns:a16="http://schemas.microsoft.com/office/drawing/2014/main" id="{57407A9F-D75F-48AD-A0A7-C253BFDB3958}"/>
              </a:ext>
            </a:extLst>
          </p:cNvPr>
          <p:cNvGraphicFramePr>
            <a:graphicFrameLocks noGrp="1"/>
          </p:cNvGraphicFramePr>
          <p:nvPr>
            <p:extLst>
              <p:ext uri="{D42A27DB-BD31-4B8C-83A1-F6EECF244321}">
                <p14:modId xmlns:p14="http://schemas.microsoft.com/office/powerpoint/2010/main" val="1836071934"/>
              </p:ext>
            </p:extLst>
          </p:nvPr>
        </p:nvGraphicFramePr>
        <p:xfrm>
          <a:off x="628649" y="1285239"/>
          <a:ext cx="8155133" cy="2865120"/>
        </p:xfrm>
        <a:graphic>
          <a:graphicData uri="http://schemas.openxmlformats.org/drawingml/2006/table">
            <a:tbl>
              <a:tblPr firstRow="1" bandRow="1">
                <a:tableStyleId>{C083E6E3-FA7D-4D7B-A595-EF9225AFEA82}</a:tableStyleId>
              </a:tblPr>
              <a:tblGrid>
                <a:gridCol w="1237096">
                  <a:extLst>
                    <a:ext uri="{9D8B030D-6E8A-4147-A177-3AD203B41FA5}">
                      <a16:colId xmlns:a16="http://schemas.microsoft.com/office/drawing/2014/main" val="26678636"/>
                    </a:ext>
                  </a:extLst>
                </a:gridCol>
                <a:gridCol w="1311564">
                  <a:extLst>
                    <a:ext uri="{9D8B030D-6E8A-4147-A177-3AD203B41FA5}">
                      <a16:colId xmlns:a16="http://schemas.microsoft.com/office/drawing/2014/main" val="2637271473"/>
                    </a:ext>
                  </a:extLst>
                </a:gridCol>
                <a:gridCol w="785091">
                  <a:extLst>
                    <a:ext uri="{9D8B030D-6E8A-4147-A177-3AD203B41FA5}">
                      <a16:colId xmlns:a16="http://schemas.microsoft.com/office/drawing/2014/main" val="497078986"/>
                    </a:ext>
                  </a:extLst>
                </a:gridCol>
                <a:gridCol w="2456873">
                  <a:extLst>
                    <a:ext uri="{9D8B030D-6E8A-4147-A177-3AD203B41FA5}">
                      <a16:colId xmlns:a16="http://schemas.microsoft.com/office/drawing/2014/main" val="319557836"/>
                    </a:ext>
                  </a:extLst>
                </a:gridCol>
                <a:gridCol w="2364509">
                  <a:extLst>
                    <a:ext uri="{9D8B030D-6E8A-4147-A177-3AD203B41FA5}">
                      <a16:colId xmlns:a16="http://schemas.microsoft.com/office/drawing/2014/main" val="2493045478"/>
                    </a:ext>
                  </a:extLst>
                </a:gridCol>
              </a:tblGrid>
              <a:tr h="370840">
                <a:tc>
                  <a:txBody>
                    <a:bodyPr/>
                    <a:lstStyle/>
                    <a:p>
                      <a:pPr algn="ctr"/>
                      <a:r>
                        <a:rPr lang="en-US" dirty="0"/>
                        <a:t>FC metric</a:t>
                      </a:r>
                    </a:p>
                  </a:txBody>
                  <a:tcPr anchor="ctr"/>
                </a:tc>
                <a:tc>
                  <a:txBody>
                    <a:bodyPr/>
                    <a:lstStyle/>
                    <a:p>
                      <a:pPr algn="ctr"/>
                      <a:r>
                        <a:rPr lang="en-US" dirty="0"/>
                        <a:t>Parcellation</a:t>
                      </a:r>
                    </a:p>
                  </a:txBody>
                  <a:tcPr anchor="ctr"/>
                </a:tc>
                <a:tc>
                  <a:txBody>
                    <a:bodyPr/>
                    <a:lstStyle/>
                    <a:p>
                      <a:pPr algn="ctr"/>
                      <a:r>
                        <a:rPr lang="en-US" dirty="0"/>
                        <a:t># ROIs</a:t>
                      </a:r>
                    </a:p>
                  </a:txBody>
                  <a:tcPr anchor="ctr"/>
                </a:tc>
                <a:tc>
                  <a:txBody>
                    <a:bodyPr/>
                    <a:lstStyle/>
                    <a:p>
                      <a:pPr algn="ctr"/>
                      <a:r>
                        <a:rPr lang="en-US" dirty="0"/>
                        <a:t>Significant #edges before </a:t>
                      </a:r>
                      <a:r>
                        <a:rPr lang="en-US" dirty="0" err="1"/>
                        <a:t>ComBat</a:t>
                      </a:r>
                      <a:endParaRPr lang="en-US" dirty="0"/>
                    </a:p>
                  </a:txBody>
                  <a:tcPr anchor="ctr"/>
                </a:tc>
                <a:tc>
                  <a:txBody>
                    <a:bodyPr/>
                    <a:lstStyle/>
                    <a:p>
                      <a:pPr algn="ctr"/>
                      <a:r>
                        <a:rPr lang="en-US" dirty="0"/>
                        <a:t>Significant #edges after </a:t>
                      </a:r>
                      <a:r>
                        <a:rPr lang="en-US" dirty="0" err="1"/>
                        <a:t>ComBat</a:t>
                      </a:r>
                      <a:endParaRPr lang="en-US" dirty="0"/>
                    </a:p>
                  </a:txBody>
                  <a:tcPr anchor="ctr"/>
                </a:tc>
                <a:extLst>
                  <a:ext uri="{0D108BD9-81ED-4DB2-BD59-A6C34878D82A}">
                    <a16:rowId xmlns:a16="http://schemas.microsoft.com/office/drawing/2014/main" val="3295558678"/>
                  </a:ext>
                </a:extLst>
              </a:tr>
              <a:tr h="370840">
                <a:tc rowSpan="3">
                  <a:txBody>
                    <a:bodyPr/>
                    <a:lstStyle/>
                    <a:p>
                      <a:pPr algn="ctr"/>
                      <a:r>
                        <a:rPr lang="en-US" dirty="0"/>
                        <a:t>Pearson correlation</a:t>
                      </a:r>
                    </a:p>
                  </a:txBody>
                  <a:tcPr anchor="ctr"/>
                </a:tc>
                <a:tc>
                  <a:txBody>
                    <a:bodyPr/>
                    <a:lstStyle/>
                    <a:p>
                      <a:pPr algn="ctr"/>
                      <a:r>
                        <a:rPr lang="en-US" dirty="0"/>
                        <a:t>AAL</a:t>
                      </a:r>
                    </a:p>
                  </a:txBody>
                  <a:tcPr anchor="ctr"/>
                </a:tc>
                <a:tc>
                  <a:txBody>
                    <a:bodyPr/>
                    <a:lstStyle/>
                    <a:p>
                      <a:pPr algn="ctr"/>
                      <a:r>
                        <a:rPr lang="en-US" dirty="0"/>
                        <a:t>90</a:t>
                      </a:r>
                    </a:p>
                  </a:txBody>
                  <a:tcPr anchor="ctr"/>
                </a:tc>
                <a:tc>
                  <a:txBody>
                    <a:bodyPr/>
                    <a:lstStyle/>
                    <a:p>
                      <a:pPr algn="ctr"/>
                      <a:r>
                        <a:rPr lang="en-US" dirty="0"/>
                        <a:t>1610 (40.2%)</a:t>
                      </a:r>
                    </a:p>
                  </a:txBody>
                  <a:tcPr anchor="ctr"/>
                </a:tc>
                <a:tc>
                  <a:txBody>
                    <a:bodyPr/>
                    <a:lstStyle/>
                    <a:p>
                      <a:pPr algn="ctr"/>
                      <a:r>
                        <a:rPr lang="en-US" dirty="0"/>
                        <a:t>0 (0%)</a:t>
                      </a:r>
                    </a:p>
                  </a:txBody>
                  <a:tcPr anchor="ctr"/>
                </a:tc>
                <a:extLst>
                  <a:ext uri="{0D108BD9-81ED-4DB2-BD59-A6C34878D82A}">
                    <a16:rowId xmlns:a16="http://schemas.microsoft.com/office/drawing/2014/main" val="196644319"/>
                  </a:ext>
                </a:extLst>
              </a:tr>
              <a:tr h="370840">
                <a:tc vMerge="1">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Power</a:t>
                      </a:r>
                    </a:p>
                  </a:txBody>
                  <a:tcPr anchor="ctr"/>
                </a:tc>
                <a:tc>
                  <a:txBody>
                    <a:bodyPr/>
                    <a:lstStyle/>
                    <a:p>
                      <a:pPr algn="ctr"/>
                      <a:r>
                        <a:rPr lang="en-US" dirty="0"/>
                        <a:t>203</a:t>
                      </a:r>
                    </a:p>
                  </a:txBody>
                  <a:tcPr anchor="ctr"/>
                </a:tc>
                <a:tc>
                  <a:txBody>
                    <a:bodyPr/>
                    <a:lstStyle/>
                    <a:p>
                      <a:pPr algn="ctr"/>
                      <a:r>
                        <a:rPr lang="en-US" dirty="0"/>
                        <a:t>515 (2.5%)</a:t>
                      </a:r>
                    </a:p>
                  </a:txBody>
                  <a:tcPr anchor="ctr"/>
                </a:tc>
                <a:tc>
                  <a:txBody>
                    <a:bodyPr/>
                    <a:lstStyle/>
                    <a:p>
                      <a:pPr algn="ctr"/>
                      <a:r>
                        <a:rPr lang="en-US" dirty="0"/>
                        <a:t>0 (0%)</a:t>
                      </a:r>
                    </a:p>
                  </a:txBody>
                  <a:tcPr anchor="ctr"/>
                </a:tc>
                <a:extLst>
                  <a:ext uri="{0D108BD9-81ED-4DB2-BD59-A6C34878D82A}">
                    <a16:rowId xmlns:a16="http://schemas.microsoft.com/office/drawing/2014/main" val="2381207915"/>
                  </a:ext>
                </a:extLst>
              </a:tr>
              <a:tr h="370840">
                <a:tc vMerge="1">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Gordon</a:t>
                      </a:r>
                    </a:p>
                  </a:txBody>
                  <a:tcPr anchor="ctr"/>
                </a:tc>
                <a:tc>
                  <a:txBody>
                    <a:bodyPr/>
                    <a:lstStyle/>
                    <a:p>
                      <a:pPr algn="ctr"/>
                      <a:r>
                        <a:rPr lang="en-US" dirty="0"/>
                        <a:t>307</a:t>
                      </a:r>
                    </a:p>
                  </a:txBody>
                  <a:tcPr anchor="ctr"/>
                </a:tc>
                <a:tc>
                  <a:txBody>
                    <a:bodyPr/>
                    <a:lstStyle/>
                    <a:p>
                      <a:pPr algn="ctr"/>
                      <a:r>
                        <a:rPr lang="en-US" dirty="0"/>
                        <a:t>603 (1.3%)</a:t>
                      </a:r>
                    </a:p>
                  </a:txBody>
                  <a:tcPr anchor="ctr"/>
                </a:tc>
                <a:tc>
                  <a:txBody>
                    <a:bodyPr/>
                    <a:lstStyle/>
                    <a:p>
                      <a:pPr algn="ctr"/>
                      <a:r>
                        <a:rPr lang="en-US" dirty="0"/>
                        <a:t>0 (0%)</a:t>
                      </a:r>
                    </a:p>
                  </a:txBody>
                  <a:tcPr anchor="ctr"/>
                </a:tc>
                <a:extLst>
                  <a:ext uri="{0D108BD9-81ED-4DB2-BD59-A6C34878D82A}">
                    <a16:rowId xmlns:a16="http://schemas.microsoft.com/office/drawing/2014/main" val="1235964624"/>
                  </a:ext>
                </a:extLst>
              </a:tr>
              <a:tr h="370840">
                <a:tc rowSpan="3">
                  <a:txBody>
                    <a:bodyPr/>
                    <a:lstStyle/>
                    <a:p>
                      <a:pPr algn="ctr"/>
                      <a:r>
                        <a:rPr lang="en-US" dirty="0"/>
                        <a:t>Wavelet Coherence</a:t>
                      </a:r>
                    </a:p>
                  </a:txBody>
                  <a:tcPr anchor="ctr"/>
                </a:tc>
                <a:tc>
                  <a:txBody>
                    <a:bodyPr/>
                    <a:lstStyle/>
                    <a:p>
                      <a:pPr algn="ctr"/>
                      <a:r>
                        <a:rPr lang="en-US" dirty="0"/>
                        <a:t>AAL</a:t>
                      </a:r>
                    </a:p>
                  </a:txBody>
                  <a:tcPr anchor="ctr"/>
                </a:tc>
                <a:tc>
                  <a:txBody>
                    <a:bodyPr/>
                    <a:lstStyle/>
                    <a:p>
                      <a:pPr algn="ctr"/>
                      <a:r>
                        <a:rPr lang="en-US" dirty="0"/>
                        <a:t>90</a:t>
                      </a:r>
                    </a:p>
                  </a:txBody>
                  <a:tcPr anchor="ctr"/>
                </a:tc>
                <a:tc>
                  <a:txBody>
                    <a:bodyPr/>
                    <a:lstStyle/>
                    <a:p>
                      <a:pPr algn="ctr"/>
                      <a:r>
                        <a:rPr lang="en-US" dirty="0"/>
                        <a:t>7 (0.2%)</a:t>
                      </a:r>
                    </a:p>
                  </a:txBody>
                  <a:tcPr anchor="ctr"/>
                </a:tc>
                <a:tc>
                  <a:txBody>
                    <a:bodyPr/>
                    <a:lstStyle/>
                    <a:p>
                      <a:pPr algn="ctr"/>
                      <a:r>
                        <a:rPr lang="en-US" dirty="0"/>
                        <a:t>0 (0%)</a:t>
                      </a:r>
                    </a:p>
                  </a:txBody>
                  <a:tcPr anchor="ctr"/>
                </a:tc>
                <a:extLst>
                  <a:ext uri="{0D108BD9-81ED-4DB2-BD59-A6C34878D82A}">
                    <a16:rowId xmlns:a16="http://schemas.microsoft.com/office/drawing/2014/main" val="2141922792"/>
                  </a:ext>
                </a:extLst>
              </a:tr>
              <a:tr h="370840">
                <a:tc vMerge="1">
                  <a:txBody>
                    <a:bodyPr/>
                    <a:lstStyle/>
                    <a:p>
                      <a:pPr algn="ctr"/>
                      <a:endParaRPr lang="en-US" dirty="0"/>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Power</a:t>
                      </a:r>
                    </a:p>
                  </a:txBody>
                  <a:tcPr anchor="ctr"/>
                </a:tc>
                <a:tc>
                  <a:txBody>
                    <a:bodyPr/>
                    <a:lstStyle/>
                    <a:p>
                      <a:pPr algn="ctr"/>
                      <a:r>
                        <a:rPr lang="en-US" dirty="0"/>
                        <a:t>203</a:t>
                      </a:r>
                    </a:p>
                  </a:txBody>
                  <a:tcPr anchor="ctr"/>
                </a:tc>
                <a:tc>
                  <a:txBody>
                    <a:bodyPr/>
                    <a:lstStyle/>
                    <a:p>
                      <a:pPr algn="ctr"/>
                      <a:r>
                        <a:rPr lang="en-US" dirty="0"/>
                        <a:t>12 (0.06%)</a:t>
                      </a:r>
                    </a:p>
                  </a:txBody>
                  <a:tcPr anchor="ctr"/>
                </a:tc>
                <a:tc>
                  <a:txBody>
                    <a:bodyPr/>
                    <a:lstStyle/>
                    <a:p>
                      <a:pPr algn="ctr"/>
                      <a:r>
                        <a:rPr lang="en-US" dirty="0"/>
                        <a:t>0 (0%)</a:t>
                      </a:r>
                    </a:p>
                  </a:txBody>
                  <a:tcPr anchor="ctr"/>
                </a:tc>
                <a:extLst>
                  <a:ext uri="{0D108BD9-81ED-4DB2-BD59-A6C34878D82A}">
                    <a16:rowId xmlns:a16="http://schemas.microsoft.com/office/drawing/2014/main" val="2056240078"/>
                  </a:ext>
                </a:extLst>
              </a:tr>
              <a:tr h="370840">
                <a:tc vMerge="1">
                  <a:txBody>
                    <a:bodyPr/>
                    <a:lstStyle/>
                    <a:p>
                      <a:pPr algn="ctr"/>
                      <a:endParaRPr lang="en-US" dirty="0"/>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Gordon</a:t>
                      </a:r>
                    </a:p>
                  </a:txBody>
                  <a:tcPr anchor="ctr"/>
                </a:tc>
                <a:tc>
                  <a:txBody>
                    <a:bodyPr/>
                    <a:lstStyle/>
                    <a:p>
                      <a:pPr algn="ctr"/>
                      <a:r>
                        <a:rPr lang="en-US" dirty="0"/>
                        <a:t>307</a:t>
                      </a:r>
                    </a:p>
                  </a:txBody>
                  <a:tcPr anchor="ctr"/>
                </a:tc>
                <a:tc>
                  <a:txBody>
                    <a:bodyPr/>
                    <a:lstStyle/>
                    <a:p>
                      <a:pPr algn="ctr"/>
                      <a:r>
                        <a:rPr lang="en-US" dirty="0"/>
                        <a:t>17 (0.04%)</a:t>
                      </a:r>
                    </a:p>
                  </a:txBody>
                  <a:tcPr anchor="ctr"/>
                </a:tc>
                <a:tc>
                  <a:txBody>
                    <a:bodyPr/>
                    <a:lstStyle/>
                    <a:p>
                      <a:pPr algn="ctr"/>
                      <a:r>
                        <a:rPr lang="en-US" dirty="0"/>
                        <a:t>0 (0%)</a:t>
                      </a:r>
                    </a:p>
                  </a:txBody>
                  <a:tcPr anchor="ctr"/>
                </a:tc>
                <a:extLst>
                  <a:ext uri="{0D108BD9-81ED-4DB2-BD59-A6C34878D82A}">
                    <a16:rowId xmlns:a16="http://schemas.microsoft.com/office/drawing/2014/main" val="2506486762"/>
                  </a:ext>
                </a:extLst>
              </a:tr>
            </a:tbl>
          </a:graphicData>
        </a:graphic>
      </p:graphicFrame>
      <p:sp>
        <p:nvSpPr>
          <p:cNvPr id="4" name="文本框 3">
            <a:extLst>
              <a:ext uri="{FF2B5EF4-FFF2-40B4-BE49-F238E27FC236}">
                <a16:creationId xmlns:a16="http://schemas.microsoft.com/office/drawing/2014/main" id="{E1695C04-CF57-4AC7-AAB1-E6755DA41E68}"/>
              </a:ext>
            </a:extLst>
          </p:cNvPr>
          <p:cNvSpPr txBox="1"/>
          <p:nvPr/>
        </p:nvSpPr>
        <p:spPr>
          <a:xfrm>
            <a:off x="628649" y="4648705"/>
            <a:ext cx="8155133" cy="1985159"/>
          </a:xfrm>
          <a:prstGeom prst="rect">
            <a:avLst/>
          </a:prstGeom>
          <a:noFill/>
        </p:spPr>
        <p:txBody>
          <a:bodyPr wrap="square" rtlCol="0">
            <a:spAutoFit/>
          </a:bodyPr>
          <a:lstStyle/>
          <a:p>
            <a:pPr>
              <a:spcBef>
                <a:spcPts val="600"/>
              </a:spcBef>
            </a:pPr>
            <a:r>
              <a:rPr lang="en-US" b="1" dirty="0"/>
              <a:t>Table 2.</a:t>
            </a:r>
          </a:p>
          <a:p>
            <a:pPr marL="176213" indent="-176213">
              <a:spcBef>
                <a:spcPts val="600"/>
              </a:spcBef>
              <a:buFont typeface="Arial" panose="020B0604020202020204" pitchFamily="34" charset="0"/>
              <a:buChar char="•"/>
            </a:pPr>
            <a:r>
              <a:rPr lang="en-US" dirty="0"/>
              <a:t>Before </a:t>
            </a:r>
            <a:r>
              <a:rPr lang="en-US" dirty="0" err="1"/>
              <a:t>ComBat</a:t>
            </a:r>
            <a:r>
              <a:rPr lang="en-US" dirty="0"/>
              <a:t>, in all cases there were FC values significantly differed across sites. No significant site difference on FC values after </a:t>
            </a:r>
            <a:r>
              <a:rPr lang="en-US" dirty="0" err="1"/>
              <a:t>ComBat</a:t>
            </a:r>
            <a:r>
              <a:rPr lang="en-US" dirty="0"/>
              <a:t>.</a:t>
            </a:r>
          </a:p>
          <a:p>
            <a:pPr marL="176213" indent="-176213">
              <a:spcBef>
                <a:spcPts val="600"/>
              </a:spcBef>
              <a:buFont typeface="Arial" panose="020B0604020202020204" pitchFamily="34" charset="0"/>
              <a:buChar char="•"/>
            </a:pPr>
            <a:r>
              <a:rPr lang="en-US" dirty="0"/>
              <a:t>AAL parcellation had more significant difference across sites than other 2 parcellations before </a:t>
            </a:r>
            <a:r>
              <a:rPr lang="en-US" dirty="0" err="1"/>
              <a:t>ComBat</a:t>
            </a:r>
            <a:r>
              <a:rPr lang="en-US" dirty="0"/>
              <a:t>.</a:t>
            </a:r>
          </a:p>
          <a:p>
            <a:pPr marL="176213" indent="-176213">
              <a:spcBef>
                <a:spcPts val="600"/>
              </a:spcBef>
              <a:buFont typeface="Arial" panose="020B0604020202020204" pitchFamily="34" charset="0"/>
              <a:buChar char="•"/>
            </a:pPr>
            <a:r>
              <a:rPr lang="en-US" dirty="0"/>
              <a:t>More site effects when FC was measured by Pearson’s correlation before </a:t>
            </a:r>
            <a:r>
              <a:rPr lang="en-US" dirty="0" err="1"/>
              <a:t>ComBat</a:t>
            </a:r>
            <a:r>
              <a:rPr lang="en-US" dirty="0"/>
              <a:t>.</a:t>
            </a:r>
          </a:p>
        </p:txBody>
      </p:sp>
      <p:sp>
        <p:nvSpPr>
          <p:cNvPr id="5" name="文本框 4">
            <a:extLst>
              <a:ext uri="{FF2B5EF4-FFF2-40B4-BE49-F238E27FC236}">
                <a16:creationId xmlns:a16="http://schemas.microsoft.com/office/drawing/2014/main" id="{55F650FD-2802-4BBE-AEE6-19C8E4C9A263}"/>
              </a:ext>
            </a:extLst>
          </p:cNvPr>
          <p:cNvSpPr txBox="1"/>
          <p:nvPr/>
        </p:nvSpPr>
        <p:spPr>
          <a:xfrm>
            <a:off x="775855" y="4230255"/>
            <a:ext cx="3186545" cy="307777"/>
          </a:xfrm>
          <a:prstGeom prst="rect">
            <a:avLst/>
          </a:prstGeom>
          <a:noFill/>
        </p:spPr>
        <p:txBody>
          <a:bodyPr wrap="square" rtlCol="0">
            <a:spAutoFit/>
          </a:bodyPr>
          <a:lstStyle/>
          <a:p>
            <a:r>
              <a:rPr lang="en-US" sz="1400" dirty="0"/>
              <a:t>* p values were FDR corrected</a:t>
            </a:r>
          </a:p>
        </p:txBody>
      </p:sp>
    </p:spTree>
    <p:extLst>
      <p:ext uri="{BB962C8B-B14F-4D97-AF65-F5344CB8AC3E}">
        <p14:creationId xmlns:p14="http://schemas.microsoft.com/office/powerpoint/2010/main" val="1468817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DEEFF4-D3A4-4734-A24D-ABD61B7B88D3}"/>
              </a:ext>
            </a:extLst>
          </p:cNvPr>
          <p:cNvSpPr>
            <a:spLocks noGrp="1"/>
          </p:cNvSpPr>
          <p:nvPr>
            <p:ph type="title"/>
          </p:nvPr>
        </p:nvSpPr>
        <p:spPr>
          <a:xfrm>
            <a:off x="628649" y="365127"/>
            <a:ext cx="8395277" cy="604692"/>
          </a:xfrm>
        </p:spPr>
        <p:txBody>
          <a:bodyPr>
            <a:normAutofit/>
          </a:bodyPr>
          <a:lstStyle/>
          <a:p>
            <a:r>
              <a:rPr lang="en-US" sz="3200" dirty="0"/>
              <a:t>Results </a:t>
            </a:r>
            <a:r>
              <a:rPr lang="en-US" sz="2400" dirty="0"/>
              <a:t>– FC difference among sites were removed after </a:t>
            </a:r>
            <a:r>
              <a:rPr lang="en-US" sz="2400" dirty="0" err="1"/>
              <a:t>ComBat</a:t>
            </a:r>
            <a:endParaRPr lang="en-US" sz="2400" dirty="0"/>
          </a:p>
        </p:txBody>
      </p:sp>
      <p:pic>
        <p:nvPicPr>
          <p:cNvPr id="7" name="图片 6">
            <a:extLst>
              <a:ext uri="{FF2B5EF4-FFF2-40B4-BE49-F238E27FC236}">
                <a16:creationId xmlns:a16="http://schemas.microsoft.com/office/drawing/2014/main" id="{6098DDE1-7C35-4878-852D-FD8C35575C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49" y="1080652"/>
            <a:ext cx="5107133" cy="4014206"/>
          </a:xfrm>
          <a:prstGeom prst="rect">
            <a:avLst/>
          </a:prstGeom>
        </p:spPr>
      </p:pic>
      <p:sp>
        <p:nvSpPr>
          <p:cNvPr id="8" name="文本框 7">
            <a:extLst>
              <a:ext uri="{FF2B5EF4-FFF2-40B4-BE49-F238E27FC236}">
                <a16:creationId xmlns:a16="http://schemas.microsoft.com/office/drawing/2014/main" id="{B6B135B7-4FF0-40B9-9C0E-ED2EC7DD6AB3}"/>
              </a:ext>
            </a:extLst>
          </p:cNvPr>
          <p:cNvSpPr txBox="1"/>
          <p:nvPr/>
        </p:nvSpPr>
        <p:spPr>
          <a:xfrm>
            <a:off x="545520" y="5394035"/>
            <a:ext cx="5384225" cy="1015663"/>
          </a:xfrm>
          <a:prstGeom prst="rect">
            <a:avLst/>
          </a:prstGeom>
          <a:noFill/>
        </p:spPr>
        <p:txBody>
          <a:bodyPr wrap="square" rtlCol="0">
            <a:spAutoFit/>
          </a:bodyPr>
          <a:lstStyle/>
          <a:p>
            <a:r>
              <a:rPr lang="en-US" b="1" dirty="0"/>
              <a:t>Figure 2. Distributions of FC between 2 selected ROIs.</a:t>
            </a:r>
          </a:p>
          <a:p>
            <a:pPr marL="176213" indent="-176213">
              <a:buFont typeface="Arial" panose="020B0604020202020204" pitchFamily="34" charset="0"/>
              <a:buChar char="•"/>
            </a:pPr>
            <a:r>
              <a:rPr lang="en-US" sz="1400" dirty="0"/>
              <a:t>AAL: </a:t>
            </a:r>
            <a:r>
              <a:rPr lang="en-US" sz="1400" dirty="0" err="1"/>
              <a:t>TPOmid.R</a:t>
            </a:r>
            <a:r>
              <a:rPr lang="en-US" sz="1400" dirty="0"/>
              <a:t> (right temporal pole: middle temporal gyrus) &amp; ACG.R (right anterior cingulate and paracingulate gyri)</a:t>
            </a:r>
          </a:p>
          <a:p>
            <a:pPr marL="176213" indent="-176213">
              <a:buFont typeface="Arial" panose="020B0604020202020204" pitchFamily="34" charset="0"/>
              <a:buChar char="•"/>
            </a:pPr>
            <a:r>
              <a:rPr lang="en-US" sz="1400" dirty="0"/>
              <a:t>Power: 2 regions in visual cortex</a:t>
            </a:r>
          </a:p>
        </p:txBody>
      </p:sp>
      <p:sp>
        <p:nvSpPr>
          <p:cNvPr id="9" name="文本框 8">
            <a:extLst>
              <a:ext uri="{FF2B5EF4-FFF2-40B4-BE49-F238E27FC236}">
                <a16:creationId xmlns:a16="http://schemas.microsoft.com/office/drawing/2014/main" id="{F93C4EA9-31A0-43B8-88D9-CDE55A24B76C}"/>
              </a:ext>
            </a:extLst>
          </p:cNvPr>
          <p:cNvSpPr txBox="1"/>
          <p:nvPr/>
        </p:nvSpPr>
        <p:spPr>
          <a:xfrm>
            <a:off x="6012872" y="1699491"/>
            <a:ext cx="2927927" cy="2108269"/>
          </a:xfrm>
          <a:prstGeom prst="rect">
            <a:avLst/>
          </a:prstGeom>
          <a:noFill/>
        </p:spPr>
        <p:txBody>
          <a:bodyPr wrap="square" rtlCol="0">
            <a:spAutoFit/>
          </a:bodyPr>
          <a:lstStyle/>
          <a:p>
            <a:pPr marL="176213" indent="-176213">
              <a:spcBef>
                <a:spcPts val="600"/>
              </a:spcBef>
              <a:buFont typeface="Arial" panose="020B0604020202020204" pitchFamily="34" charset="0"/>
              <a:buChar char="•"/>
            </a:pPr>
            <a:r>
              <a:rPr lang="en-US" dirty="0"/>
              <a:t>FC medians of 4 sites were more different before </a:t>
            </a:r>
            <a:r>
              <a:rPr lang="en-US" dirty="0" err="1"/>
              <a:t>ComBat</a:t>
            </a:r>
            <a:r>
              <a:rPr lang="en-US" dirty="0"/>
              <a:t> than after </a:t>
            </a:r>
            <a:r>
              <a:rPr lang="en-US" dirty="0" err="1"/>
              <a:t>ComBat</a:t>
            </a:r>
            <a:r>
              <a:rPr lang="en-US" dirty="0"/>
              <a:t>.</a:t>
            </a:r>
            <a:br>
              <a:rPr lang="en-US" dirty="0"/>
            </a:br>
            <a:r>
              <a:rPr lang="en-US" dirty="0"/>
              <a:t>(especially for MGH)</a:t>
            </a:r>
          </a:p>
          <a:p>
            <a:pPr marL="176213" indent="-176213">
              <a:spcBef>
                <a:spcPts val="600"/>
              </a:spcBef>
              <a:buFont typeface="Arial" panose="020B0604020202020204" pitchFamily="34" charset="0"/>
              <a:buChar char="•"/>
            </a:pPr>
            <a:r>
              <a:rPr lang="en-US" dirty="0"/>
              <a:t>Similar results for other combinations of FC metrics and parcellations.</a:t>
            </a:r>
          </a:p>
        </p:txBody>
      </p:sp>
    </p:spTree>
    <p:extLst>
      <p:ext uri="{BB962C8B-B14F-4D97-AF65-F5344CB8AC3E}">
        <p14:creationId xmlns:p14="http://schemas.microsoft.com/office/powerpoint/2010/main" val="759601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DEEFF4-D3A4-4734-A24D-ABD61B7B88D3}"/>
              </a:ext>
            </a:extLst>
          </p:cNvPr>
          <p:cNvSpPr>
            <a:spLocks noGrp="1"/>
          </p:cNvSpPr>
          <p:nvPr>
            <p:ph type="title"/>
          </p:nvPr>
        </p:nvSpPr>
        <p:spPr>
          <a:xfrm>
            <a:off x="628649" y="365127"/>
            <a:ext cx="8395277" cy="604692"/>
          </a:xfrm>
        </p:spPr>
        <p:txBody>
          <a:bodyPr>
            <a:normAutofit/>
          </a:bodyPr>
          <a:lstStyle/>
          <a:p>
            <a:r>
              <a:rPr lang="en-US" sz="3200" dirty="0"/>
              <a:t>Results </a:t>
            </a:r>
            <a:r>
              <a:rPr lang="en-US" sz="2400" dirty="0"/>
              <a:t>– FC difference among sites were removed after </a:t>
            </a:r>
            <a:r>
              <a:rPr lang="en-US" sz="2400" dirty="0" err="1"/>
              <a:t>ComBat</a:t>
            </a:r>
            <a:endParaRPr lang="en-US" sz="2400" dirty="0"/>
          </a:p>
        </p:txBody>
      </p:sp>
      <p:pic>
        <p:nvPicPr>
          <p:cNvPr id="4" name="图片 3">
            <a:extLst>
              <a:ext uri="{FF2B5EF4-FFF2-40B4-BE49-F238E27FC236}">
                <a16:creationId xmlns:a16="http://schemas.microsoft.com/office/drawing/2014/main" id="{600BB1F6-CFB6-4A26-BB4F-0501BA34E1B5}"/>
              </a:ext>
            </a:extLst>
          </p:cNvPr>
          <p:cNvPicPr>
            <a:picLocks noChangeAspect="1"/>
          </p:cNvPicPr>
          <p:nvPr/>
        </p:nvPicPr>
        <p:blipFill rotWithShape="1">
          <a:blip r:embed="rId3">
            <a:extLst>
              <a:ext uri="{28A0092B-C50C-407E-A947-70E740481C1C}">
                <a14:useLocalDpi xmlns:a14="http://schemas.microsoft.com/office/drawing/2010/main" val="0"/>
              </a:ext>
            </a:extLst>
          </a:blip>
          <a:srcRect b="55017"/>
          <a:stretch/>
        </p:blipFill>
        <p:spPr>
          <a:xfrm>
            <a:off x="1662934" y="1154546"/>
            <a:ext cx="5836596" cy="3084945"/>
          </a:xfrm>
          <a:prstGeom prst="rect">
            <a:avLst/>
          </a:prstGeom>
        </p:spPr>
      </p:pic>
      <p:sp>
        <p:nvSpPr>
          <p:cNvPr id="10" name="文本框 9">
            <a:extLst>
              <a:ext uri="{FF2B5EF4-FFF2-40B4-BE49-F238E27FC236}">
                <a16:creationId xmlns:a16="http://schemas.microsoft.com/office/drawing/2014/main" id="{2556EAEF-BF18-4079-841F-A27D749324B3}"/>
              </a:ext>
            </a:extLst>
          </p:cNvPr>
          <p:cNvSpPr txBox="1"/>
          <p:nvPr/>
        </p:nvSpPr>
        <p:spPr>
          <a:xfrm>
            <a:off x="956246" y="4710544"/>
            <a:ext cx="7249971" cy="1077218"/>
          </a:xfrm>
          <a:prstGeom prst="rect">
            <a:avLst/>
          </a:prstGeom>
          <a:noFill/>
        </p:spPr>
        <p:txBody>
          <a:bodyPr wrap="square" rtlCol="0">
            <a:spAutoFit/>
          </a:bodyPr>
          <a:lstStyle/>
          <a:p>
            <a:pPr>
              <a:spcBef>
                <a:spcPts val="600"/>
              </a:spcBef>
            </a:pPr>
            <a:r>
              <a:rPr lang="en-US" b="1" dirty="0"/>
              <a:t>Figure 4A. </a:t>
            </a:r>
          </a:p>
          <a:p>
            <a:pPr marL="176213" indent="-176213">
              <a:spcBef>
                <a:spcPts val="600"/>
              </a:spcBef>
              <a:buFont typeface="Arial" panose="020B0604020202020204" pitchFamily="34" charset="0"/>
              <a:buChar char="•"/>
            </a:pPr>
            <a:r>
              <a:rPr lang="en-US" dirty="0"/>
              <a:t>Differences of DMN connectivity across sites decreased after </a:t>
            </a:r>
            <a:r>
              <a:rPr lang="en-US" dirty="0" err="1"/>
              <a:t>ComBat</a:t>
            </a:r>
            <a:r>
              <a:rPr lang="en-US" dirty="0"/>
              <a:t>.</a:t>
            </a:r>
          </a:p>
          <a:p>
            <a:pPr marL="176213" indent="-176213">
              <a:spcBef>
                <a:spcPts val="600"/>
              </a:spcBef>
              <a:buFont typeface="Arial" panose="020B0604020202020204" pitchFamily="34" charset="0"/>
              <a:buChar char="•"/>
            </a:pPr>
            <a:r>
              <a:rPr lang="en-US" dirty="0"/>
              <a:t>Similar results for other network measures</a:t>
            </a:r>
          </a:p>
        </p:txBody>
      </p:sp>
      <p:sp>
        <p:nvSpPr>
          <p:cNvPr id="5" name="文本框 4">
            <a:extLst>
              <a:ext uri="{FF2B5EF4-FFF2-40B4-BE49-F238E27FC236}">
                <a16:creationId xmlns:a16="http://schemas.microsoft.com/office/drawing/2014/main" id="{8DCF39E6-3F2A-48C7-9B7E-93273E16C312}"/>
              </a:ext>
            </a:extLst>
          </p:cNvPr>
          <p:cNvSpPr txBox="1"/>
          <p:nvPr/>
        </p:nvSpPr>
        <p:spPr>
          <a:xfrm>
            <a:off x="2264186" y="4239491"/>
            <a:ext cx="3186545" cy="307777"/>
          </a:xfrm>
          <a:prstGeom prst="rect">
            <a:avLst/>
          </a:prstGeom>
          <a:noFill/>
        </p:spPr>
        <p:txBody>
          <a:bodyPr wrap="square" rtlCol="0">
            <a:spAutoFit/>
          </a:bodyPr>
          <a:lstStyle/>
          <a:p>
            <a:r>
              <a:rPr lang="en-US" sz="1400" dirty="0"/>
              <a:t>* p values were FDR corrected</a:t>
            </a:r>
          </a:p>
        </p:txBody>
      </p:sp>
    </p:spTree>
    <p:extLst>
      <p:ext uri="{BB962C8B-B14F-4D97-AF65-F5344CB8AC3E}">
        <p14:creationId xmlns:p14="http://schemas.microsoft.com/office/powerpoint/2010/main" val="1340129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DEEFF4-D3A4-4734-A24D-ABD61B7B88D3}"/>
              </a:ext>
            </a:extLst>
          </p:cNvPr>
          <p:cNvSpPr>
            <a:spLocks noGrp="1"/>
          </p:cNvSpPr>
          <p:nvPr>
            <p:ph type="title"/>
          </p:nvPr>
        </p:nvSpPr>
        <p:spPr>
          <a:xfrm>
            <a:off x="628649" y="365127"/>
            <a:ext cx="8395277" cy="604692"/>
          </a:xfrm>
        </p:spPr>
        <p:txBody>
          <a:bodyPr>
            <a:normAutofit/>
          </a:bodyPr>
          <a:lstStyle/>
          <a:p>
            <a:r>
              <a:rPr lang="en-US" sz="3200" dirty="0"/>
              <a:t>Results </a:t>
            </a:r>
            <a:r>
              <a:rPr lang="en-US" sz="2400" dirty="0"/>
              <a:t>– FC difference among sites were removed after </a:t>
            </a:r>
            <a:r>
              <a:rPr lang="en-US" sz="2400" dirty="0" err="1"/>
              <a:t>ComBat</a:t>
            </a:r>
            <a:endParaRPr lang="en-US" sz="2400" dirty="0"/>
          </a:p>
        </p:txBody>
      </p:sp>
      <p:grpSp>
        <p:nvGrpSpPr>
          <p:cNvPr id="10" name="组合 9">
            <a:extLst>
              <a:ext uri="{FF2B5EF4-FFF2-40B4-BE49-F238E27FC236}">
                <a16:creationId xmlns:a16="http://schemas.microsoft.com/office/drawing/2014/main" id="{5CD9F7B5-89D6-4675-A55C-232AA19710AB}"/>
              </a:ext>
            </a:extLst>
          </p:cNvPr>
          <p:cNvGrpSpPr/>
          <p:nvPr/>
        </p:nvGrpSpPr>
        <p:grpSpPr>
          <a:xfrm>
            <a:off x="1445644" y="1168111"/>
            <a:ext cx="7130150" cy="2671298"/>
            <a:chOff x="1002307" y="1168111"/>
            <a:chExt cx="7130150" cy="2671298"/>
          </a:xfrm>
        </p:grpSpPr>
        <p:pic>
          <p:nvPicPr>
            <p:cNvPr id="4" name="图片 3">
              <a:extLst>
                <a:ext uri="{FF2B5EF4-FFF2-40B4-BE49-F238E27FC236}">
                  <a16:creationId xmlns:a16="http://schemas.microsoft.com/office/drawing/2014/main" id="{8C17F20F-E61D-4BE7-BD60-4EEF646AA8B5}"/>
                </a:ext>
              </a:extLst>
            </p:cNvPr>
            <p:cNvPicPr>
              <a:picLocks noChangeAspect="1"/>
            </p:cNvPicPr>
            <p:nvPr/>
          </p:nvPicPr>
          <p:blipFill rotWithShape="1">
            <a:blip r:embed="rId3">
              <a:extLst>
                <a:ext uri="{28A0092B-C50C-407E-A947-70E740481C1C}">
                  <a14:useLocalDpi xmlns:a14="http://schemas.microsoft.com/office/drawing/2010/main" val="0"/>
                </a:ext>
              </a:extLst>
            </a:blip>
            <a:srcRect b="58767"/>
            <a:stretch/>
          </p:blipFill>
          <p:spPr>
            <a:xfrm>
              <a:off x="1011543" y="1168111"/>
              <a:ext cx="7120914" cy="2105890"/>
            </a:xfrm>
            <a:prstGeom prst="rect">
              <a:avLst/>
            </a:prstGeom>
          </p:spPr>
        </p:pic>
        <p:pic>
          <p:nvPicPr>
            <p:cNvPr id="6" name="图片 5">
              <a:extLst>
                <a:ext uri="{FF2B5EF4-FFF2-40B4-BE49-F238E27FC236}">
                  <a16:creationId xmlns:a16="http://schemas.microsoft.com/office/drawing/2014/main" id="{B2D3530B-F44C-45A5-8101-AE80828E8AE0}"/>
                </a:ext>
              </a:extLst>
            </p:cNvPr>
            <p:cNvPicPr>
              <a:picLocks noChangeAspect="1"/>
            </p:cNvPicPr>
            <p:nvPr/>
          </p:nvPicPr>
          <p:blipFill rotWithShape="1">
            <a:blip r:embed="rId3">
              <a:extLst>
                <a:ext uri="{28A0092B-C50C-407E-A947-70E740481C1C}">
                  <a14:useLocalDpi xmlns:a14="http://schemas.microsoft.com/office/drawing/2010/main" val="0"/>
                </a:ext>
              </a:extLst>
            </a:blip>
            <a:srcRect t="89258"/>
            <a:stretch/>
          </p:blipFill>
          <p:spPr>
            <a:xfrm>
              <a:off x="1002307" y="3291647"/>
              <a:ext cx="7109723" cy="547762"/>
            </a:xfrm>
            <a:prstGeom prst="rect">
              <a:avLst/>
            </a:prstGeom>
          </p:spPr>
        </p:pic>
      </p:grpSp>
      <p:sp>
        <p:nvSpPr>
          <p:cNvPr id="11" name="文本框 10">
            <a:extLst>
              <a:ext uri="{FF2B5EF4-FFF2-40B4-BE49-F238E27FC236}">
                <a16:creationId xmlns:a16="http://schemas.microsoft.com/office/drawing/2014/main" id="{BEBA09E0-3F3A-455E-A546-68AE313334AA}"/>
              </a:ext>
            </a:extLst>
          </p:cNvPr>
          <p:cNvSpPr txBox="1"/>
          <p:nvPr/>
        </p:nvSpPr>
        <p:spPr>
          <a:xfrm>
            <a:off x="498764" y="4779137"/>
            <a:ext cx="8395276" cy="1708160"/>
          </a:xfrm>
          <a:prstGeom prst="rect">
            <a:avLst/>
          </a:prstGeom>
          <a:noFill/>
        </p:spPr>
        <p:txBody>
          <a:bodyPr wrap="square" rtlCol="0">
            <a:spAutoFit/>
          </a:bodyPr>
          <a:lstStyle/>
          <a:p>
            <a:pPr>
              <a:spcBef>
                <a:spcPts val="600"/>
              </a:spcBef>
            </a:pPr>
            <a:r>
              <a:rPr lang="en-US" b="1" dirty="0"/>
              <a:t>Figure 5A. –log() transformed p values of network measures (higher = more significant)</a:t>
            </a:r>
          </a:p>
          <a:p>
            <a:pPr marL="176213" indent="-176213">
              <a:spcBef>
                <a:spcPts val="600"/>
              </a:spcBef>
              <a:buFont typeface="Arial" panose="020B0604020202020204" pitchFamily="34" charset="0"/>
              <a:buChar char="•"/>
            </a:pPr>
            <a:r>
              <a:rPr lang="en-US" dirty="0"/>
              <a:t>Without </a:t>
            </a:r>
            <a:r>
              <a:rPr lang="en-US" dirty="0" err="1"/>
              <a:t>ComBat</a:t>
            </a:r>
            <a:r>
              <a:rPr lang="en-US" dirty="0"/>
              <a:t>, there were significant site effects on network measures. They were removed after </a:t>
            </a:r>
            <a:r>
              <a:rPr lang="en-US" dirty="0" err="1"/>
              <a:t>ComBat</a:t>
            </a:r>
            <a:r>
              <a:rPr lang="en-US" dirty="0"/>
              <a:t>.</a:t>
            </a:r>
          </a:p>
          <a:p>
            <a:pPr marL="176213" indent="-176213">
              <a:spcBef>
                <a:spcPts val="600"/>
              </a:spcBef>
              <a:buFont typeface="Arial" panose="020B0604020202020204" pitchFamily="34" charset="0"/>
              <a:buChar char="•"/>
            </a:pPr>
            <a:r>
              <a:rPr lang="en-US" dirty="0"/>
              <a:t>More site effects when FC was measured by Pearson’s correlation before </a:t>
            </a:r>
            <a:r>
              <a:rPr lang="en-US" dirty="0" err="1"/>
              <a:t>ComBat</a:t>
            </a:r>
            <a:r>
              <a:rPr lang="en-US" dirty="0"/>
              <a:t>.</a:t>
            </a:r>
          </a:p>
          <a:p>
            <a:pPr marL="176213" indent="-176213">
              <a:spcBef>
                <a:spcPts val="600"/>
              </a:spcBef>
              <a:buFont typeface="Arial" panose="020B0604020202020204" pitchFamily="34" charset="0"/>
              <a:buChar char="•"/>
            </a:pPr>
            <a:endParaRPr lang="en-US" dirty="0"/>
          </a:p>
        </p:txBody>
      </p:sp>
      <p:sp>
        <p:nvSpPr>
          <p:cNvPr id="12" name="文本框 11">
            <a:extLst>
              <a:ext uri="{FF2B5EF4-FFF2-40B4-BE49-F238E27FC236}">
                <a16:creationId xmlns:a16="http://schemas.microsoft.com/office/drawing/2014/main" id="{9ED2FEEE-3355-40E1-AB66-3CF891DBBB4E}"/>
              </a:ext>
            </a:extLst>
          </p:cNvPr>
          <p:cNvSpPr txBox="1"/>
          <p:nvPr/>
        </p:nvSpPr>
        <p:spPr>
          <a:xfrm>
            <a:off x="92364" y="1302327"/>
            <a:ext cx="1542472" cy="276999"/>
          </a:xfrm>
          <a:prstGeom prst="rect">
            <a:avLst/>
          </a:prstGeom>
          <a:noFill/>
        </p:spPr>
        <p:txBody>
          <a:bodyPr wrap="square" rtlCol="0">
            <a:spAutoFit/>
          </a:bodyPr>
          <a:lstStyle/>
          <a:p>
            <a:r>
              <a:rPr lang="en-US" sz="1200" dirty="0">
                <a:solidFill>
                  <a:srgbClr val="FF0000"/>
                </a:solidFill>
              </a:rPr>
              <a:t>DMN connectivity</a:t>
            </a:r>
          </a:p>
        </p:txBody>
      </p:sp>
      <p:sp>
        <p:nvSpPr>
          <p:cNvPr id="13" name="文本框 12">
            <a:extLst>
              <a:ext uri="{FF2B5EF4-FFF2-40B4-BE49-F238E27FC236}">
                <a16:creationId xmlns:a16="http://schemas.microsoft.com/office/drawing/2014/main" id="{A3A8B61E-E868-41C4-925D-C97A7174307D}"/>
              </a:ext>
            </a:extLst>
          </p:cNvPr>
          <p:cNvSpPr txBox="1"/>
          <p:nvPr/>
        </p:nvSpPr>
        <p:spPr>
          <a:xfrm>
            <a:off x="0" y="1772803"/>
            <a:ext cx="1454880" cy="276999"/>
          </a:xfrm>
          <a:prstGeom prst="rect">
            <a:avLst/>
          </a:prstGeom>
          <a:noFill/>
        </p:spPr>
        <p:txBody>
          <a:bodyPr wrap="square" rtlCol="0">
            <a:spAutoFit/>
          </a:bodyPr>
          <a:lstStyle/>
          <a:p>
            <a:r>
              <a:rPr lang="en-US" sz="1200" dirty="0">
                <a:solidFill>
                  <a:srgbClr val="FF0000"/>
                </a:solidFill>
              </a:rPr>
              <a:t>DMN nodal strength</a:t>
            </a:r>
          </a:p>
        </p:txBody>
      </p:sp>
      <p:sp>
        <p:nvSpPr>
          <p:cNvPr id="14" name="文本框 13">
            <a:extLst>
              <a:ext uri="{FF2B5EF4-FFF2-40B4-BE49-F238E27FC236}">
                <a16:creationId xmlns:a16="http://schemas.microsoft.com/office/drawing/2014/main" id="{3E5EFFFC-4358-43A6-B1E1-21CD298C1AAA}"/>
              </a:ext>
            </a:extLst>
          </p:cNvPr>
          <p:cNvSpPr txBox="1"/>
          <p:nvPr/>
        </p:nvSpPr>
        <p:spPr>
          <a:xfrm>
            <a:off x="-27704" y="2697016"/>
            <a:ext cx="1454880" cy="276999"/>
          </a:xfrm>
          <a:prstGeom prst="rect">
            <a:avLst/>
          </a:prstGeom>
          <a:noFill/>
        </p:spPr>
        <p:txBody>
          <a:bodyPr wrap="square" rtlCol="0">
            <a:spAutoFit/>
          </a:bodyPr>
          <a:lstStyle/>
          <a:p>
            <a:r>
              <a:rPr lang="en-US" sz="1200" dirty="0">
                <a:solidFill>
                  <a:srgbClr val="FF0000"/>
                </a:solidFill>
              </a:rPr>
              <a:t>DMN local efficiency</a:t>
            </a:r>
          </a:p>
        </p:txBody>
      </p:sp>
      <p:sp>
        <p:nvSpPr>
          <p:cNvPr id="15" name="文本框 14">
            <a:extLst>
              <a:ext uri="{FF2B5EF4-FFF2-40B4-BE49-F238E27FC236}">
                <a16:creationId xmlns:a16="http://schemas.microsoft.com/office/drawing/2014/main" id="{F92BB5C4-F6E5-41AB-8B19-2E9A1A57E81D}"/>
              </a:ext>
            </a:extLst>
          </p:cNvPr>
          <p:cNvSpPr txBox="1"/>
          <p:nvPr/>
        </p:nvSpPr>
        <p:spPr>
          <a:xfrm>
            <a:off x="92364" y="3149600"/>
            <a:ext cx="1454880" cy="276999"/>
          </a:xfrm>
          <a:prstGeom prst="rect">
            <a:avLst/>
          </a:prstGeom>
          <a:noFill/>
        </p:spPr>
        <p:txBody>
          <a:bodyPr wrap="square" rtlCol="0">
            <a:spAutoFit/>
          </a:bodyPr>
          <a:lstStyle/>
          <a:p>
            <a:r>
              <a:rPr lang="en-US" sz="1200" dirty="0">
                <a:solidFill>
                  <a:srgbClr val="FF0000"/>
                </a:solidFill>
              </a:rPr>
              <a:t>Global efficiency</a:t>
            </a:r>
          </a:p>
        </p:txBody>
      </p:sp>
      <p:cxnSp>
        <p:nvCxnSpPr>
          <p:cNvPr id="17" name="直接箭头连接符 16">
            <a:extLst>
              <a:ext uri="{FF2B5EF4-FFF2-40B4-BE49-F238E27FC236}">
                <a16:creationId xmlns:a16="http://schemas.microsoft.com/office/drawing/2014/main" id="{36851BBF-C0FB-40C3-A104-8A4CC9D0ECB7}"/>
              </a:ext>
            </a:extLst>
          </p:cNvPr>
          <p:cNvCxnSpPr/>
          <p:nvPr/>
        </p:nvCxnSpPr>
        <p:spPr>
          <a:xfrm>
            <a:off x="1339273" y="1477818"/>
            <a:ext cx="295563" cy="101508"/>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D23D730F-99B1-4F61-9768-D8E1354C2AD2}"/>
              </a:ext>
            </a:extLst>
          </p:cNvPr>
          <p:cNvCxnSpPr/>
          <p:nvPr/>
        </p:nvCxnSpPr>
        <p:spPr>
          <a:xfrm>
            <a:off x="1339273" y="1948873"/>
            <a:ext cx="295563" cy="100929"/>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a:extLst>
              <a:ext uri="{FF2B5EF4-FFF2-40B4-BE49-F238E27FC236}">
                <a16:creationId xmlns:a16="http://schemas.microsoft.com/office/drawing/2014/main" id="{20EA8431-42F9-4DAE-9F9F-E01BCFFFA639}"/>
              </a:ext>
            </a:extLst>
          </p:cNvPr>
          <p:cNvCxnSpPr>
            <a:stCxn id="14" idx="3"/>
          </p:cNvCxnSpPr>
          <p:nvPr/>
        </p:nvCxnSpPr>
        <p:spPr>
          <a:xfrm flipV="1">
            <a:off x="1427176" y="2697016"/>
            <a:ext cx="281551" cy="138500"/>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1010B19B-4CC0-4BB5-B4FB-4ED8D498D582}"/>
              </a:ext>
            </a:extLst>
          </p:cNvPr>
          <p:cNvCxnSpPr/>
          <p:nvPr/>
        </p:nvCxnSpPr>
        <p:spPr>
          <a:xfrm flipV="1">
            <a:off x="1339273" y="3057236"/>
            <a:ext cx="369454" cy="216765"/>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文本框 23">
            <a:extLst>
              <a:ext uri="{FF2B5EF4-FFF2-40B4-BE49-F238E27FC236}">
                <a16:creationId xmlns:a16="http://schemas.microsoft.com/office/drawing/2014/main" id="{68E830D9-2760-49FC-9EA0-085562925885}"/>
              </a:ext>
            </a:extLst>
          </p:cNvPr>
          <p:cNvSpPr txBox="1"/>
          <p:nvPr/>
        </p:nvSpPr>
        <p:spPr>
          <a:xfrm>
            <a:off x="2687782" y="4110182"/>
            <a:ext cx="1884218" cy="307777"/>
          </a:xfrm>
          <a:prstGeom prst="rect">
            <a:avLst/>
          </a:prstGeom>
          <a:noFill/>
        </p:spPr>
        <p:txBody>
          <a:bodyPr wrap="square" rtlCol="0">
            <a:spAutoFit/>
          </a:bodyPr>
          <a:lstStyle/>
          <a:p>
            <a:pPr algn="ctr"/>
            <a:r>
              <a:rPr lang="en-US" sz="1400" dirty="0">
                <a:solidFill>
                  <a:srgbClr val="FF0000"/>
                </a:solidFill>
              </a:rPr>
              <a:t>Pearson’s correlation</a:t>
            </a:r>
          </a:p>
        </p:txBody>
      </p:sp>
      <p:cxnSp>
        <p:nvCxnSpPr>
          <p:cNvPr id="26" name="直接箭头连接符 25">
            <a:extLst>
              <a:ext uri="{FF2B5EF4-FFF2-40B4-BE49-F238E27FC236}">
                <a16:creationId xmlns:a16="http://schemas.microsoft.com/office/drawing/2014/main" id="{06CE17CA-1A9B-4C84-ABDB-B29DB1F49B66}"/>
              </a:ext>
            </a:extLst>
          </p:cNvPr>
          <p:cNvCxnSpPr/>
          <p:nvPr/>
        </p:nvCxnSpPr>
        <p:spPr>
          <a:xfrm flipH="1" flipV="1">
            <a:off x="2687782" y="3629891"/>
            <a:ext cx="314036" cy="480291"/>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接箭头连接符 27">
            <a:extLst>
              <a:ext uri="{FF2B5EF4-FFF2-40B4-BE49-F238E27FC236}">
                <a16:creationId xmlns:a16="http://schemas.microsoft.com/office/drawing/2014/main" id="{8A0F7A97-9C02-4264-AF70-A9DA56577546}"/>
              </a:ext>
            </a:extLst>
          </p:cNvPr>
          <p:cNvCxnSpPr/>
          <p:nvPr/>
        </p:nvCxnSpPr>
        <p:spPr>
          <a:xfrm flipV="1">
            <a:off x="3999345" y="3565236"/>
            <a:ext cx="1810328" cy="544946"/>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文本框 28">
            <a:extLst>
              <a:ext uri="{FF2B5EF4-FFF2-40B4-BE49-F238E27FC236}">
                <a16:creationId xmlns:a16="http://schemas.microsoft.com/office/drawing/2014/main" id="{FC999258-6DC7-406C-AD00-8D9A90BED771}"/>
              </a:ext>
            </a:extLst>
          </p:cNvPr>
          <p:cNvSpPr txBox="1"/>
          <p:nvPr/>
        </p:nvSpPr>
        <p:spPr>
          <a:xfrm>
            <a:off x="5121564" y="4114800"/>
            <a:ext cx="1884218" cy="307777"/>
          </a:xfrm>
          <a:prstGeom prst="rect">
            <a:avLst/>
          </a:prstGeom>
          <a:noFill/>
        </p:spPr>
        <p:txBody>
          <a:bodyPr wrap="square" rtlCol="0">
            <a:spAutoFit/>
          </a:bodyPr>
          <a:lstStyle/>
          <a:p>
            <a:pPr algn="ctr"/>
            <a:r>
              <a:rPr lang="en-US" sz="1400" dirty="0">
                <a:solidFill>
                  <a:srgbClr val="FF0000"/>
                </a:solidFill>
              </a:rPr>
              <a:t>Wavelet Coherence</a:t>
            </a:r>
          </a:p>
        </p:txBody>
      </p:sp>
      <p:cxnSp>
        <p:nvCxnSpPr>
          <p:cNvPr id="31" name="直接箭头连接符 30">
            <a:extLst>
              <a:ext uri="{FF2B5EF4-FFF2-40B4-BE49-F238E27FC236}">
                <a16:creationId xmlns:a16="http://schemas.microsoft.com/office/drawing/2014/main" id="{0D77C5B3-53FA-44FC-9D5A-DFA98083250D}"/>
              </a:ext>
            </a:extLst>
          </p:cNvPr>
          <p:cNvCxnSpPr/>
          <p:nvPr/>
        </p:nvCxnSpPr>
        <p:spPr>
          <a:xfrm flipH="1" flipV="1">
            <a:off x="4572000" y="3565236"/>
            <a:ext cx="997527" cy="544946"/>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a:extLst>
              <a:ext uri="{FF2B5EF4-FFF2-40B4-BE49-F238E27FC236}">
                <a16:creationId xmlns:a16="http://schemas.microsoft.com/office/drawing/2014/main" id="{7FB9EDF3-02F9-4C84-81C1-579005857D61}"/>
              </a:ext>
            </a:extLst>
          </p:cNvPr>
          <p:cNvCxnSpPr>
            <a:cxnSpLocks/>
          </p:cNvCxnSpPr>
          <p:nvPr/>
        </p:nvCxnSpPr>
        <p:spPr>
          <a:xfrm flipV="1">
            <a:off x="6359237" y="3565236"/>
            <a:ext cx="1048327" cy="570671"/>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文本框 21">
            <a:extLst>
              <a:ext uri="{FF2B5EF4-FFF2-40B4-BE49-F238E27FC236}">
                <a16:creationId xmlns:a16="http://schemas.microsoft.com/office/drawing/2014/main" id="{01481BF3-63EA-4292-9E29-2C1CDC5D3D77}"/>
              </a:ext>
            </a:extLst>
          </p:cNvPr>
          <p:cNvSpPr txBox="1"/>
          <p:nvPr/>
        </p:nvSpPr>
        <p:spPr>
          <a:xfrm>
            <a:off x="1828792" y="4367813"/>
            <a:ext cx="3186545" cy="307777"/>
          </a:xfrm>
          <a:prstGeom prst="rect">
            <a:avLst/>
          </a:prstGeom>
          <a:noFill/>
        </p:spPr>
        <p:txBody>
          <a:bodyPr wrap="square" rtlCol="0">
            <a:spAutoFit/>
          </a:bodyPr>
          <a:lstStyle/>
          <a:p>
            <a:r>
              <a:rPr lang="en-US" sz="1400" dirty="0"/>
              <a:t>* p values were FDR corrected</a:t>
            </a:r>
          </a:p>
        </p:txBody>
      </p:sp>
    </p:spTree>
    <p:extLst>
      <p:ext uri="{BB962C8B-B14F-4D97-AF65-F5344CB8AC3E}">
        <p14:creationId xmlns:p14="http://schemas.microsoft.com/office/powerpoint/2010/main" val="1280992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DEEFF4-D3A4-4734-A24D-ABD61B7B88D3}"/>
              </a:ext>
            </a:extLst>
          </p:cNvPr>
          <p:cNvSpPr>
            <a:spLocks noGrp="1"/>
          </p:cNvSpPr>
          <p:nvPr>
            <p:ph type="title"/>
          </p:nvPr>
        </p:nvSpPr>
        <p:spPr>
          <a:xfrm>
            <a:off x="628649" y="365127"/>
            <a:ext cx="8395277" cy="604692"/>
          </a:xfrm>
        </p:spPr>
        <p:txBody>
          <a:bodyPr>
            <a:normAutofit/>
          </a:bodyPr>
          <a:lstStyle/>
          <a:p>
            <a:r>
              <a:rPr lang="en-US" sz="3200" dirty="0"/>
              <a:t>Results </a:t>
            </a:r>
            <a:r>
              <a:rPr lang="en-US" sz="2400" dirty="0"/>
              <a:t>– preserved “age - network measure” relationships</a:t>
            </a:r>
          </a:p>
        </p:txBody>
      </p:sp>
      <p:pic>
        <p:nvPicPr>
          <p:cNvPr id="7" name="图片 6">
            <a:extLst>
              <a:ext uri="{FF2B5EF4-FFF2-40B4-BE49-F238E27FC236}">
                <a16:creationId xmlns:a16="http://schemas.microsoft.com/office/drawing/2014/main" id="{82E4F67B-016F-4815-9A2F-B35DC3C2922E}"/>
              </a:ext>
            </a:extLst>
          </p:cNvPr>
          <p:cNvPicPr>
            <a:picLocks noChangeAspect="1"/>
          </p:cNvPicPr>
          <p:nvPr/>
        </p:nvPicPr>
        <p:blipFill rotWithShape="1">
          <a:blip r:embed="rId3">
            <a:extLst>
              <a:ext uri="{28A0092B-C50C-407E-A947-70E740481C1C}">
                <a14:useLocalDpi xmlns:a14="http://schemas.microsoft.com/office/drawing/2010/main" val="0"/>
              </a:ext>
            </a:extLst>
          </a:blip>
          <a:srcRect t="46597"/>
          <a:stretch/>
        </p:blipFill>
        <p:spPr>
          <a:xfrm>
            <a:off x="2003632" y="1062181"/>
            <a:ext cx="5136735" cy="3223201"/>
          </a:xfrm>
          <a:prstGeom prst="rect">
            <a:avLst/>
          </a:prstGeom>
        </p:spPr>
      </p:pic>
      <p:sp>
        <p:nvSpPr>
          <p:cNvPr id="8" name="文本框 7">
            <a:extLst>
              <a:ext uri="{FF2B5EF4-FFF2-40B4-BE49-F238E27FC236}">
                <a16:creationId xmlns:a16="http://schemas.microsoft.com/office/drawing/2014/main" id="{22F87CD5-70AC-412F-82E1-9E93377CEE2F}"/>
              </a:ext>
            </a:extLst>
          </p:cNvPr>
          <p:cNvSpPr txBox="1"/>
          <p:nvPr/>
        </p:nvSpPr>
        <p:spPr>
          <a:xfrm>
            <a:off x="655786" y="4458040"/>
            <a:ext cx="7832435" cy="1631216"/>
          </a:xfrm>
          <a:prstGeom prst="rect">
            <a:avLst/>
          </a:prstGeom>
          <a:noFill/>
        </p:spPr>
        <p:txBody>
          <a:bodyPr wrap="square" rtlCol="0">
            <a:spAutoFit/>
          </a:bodyPr>
          <a:lstStyle/>
          <a:p>
            <a:pPr>
              <a:spcBef>
                <a:spcPts val="600"/>
              </a:spcBef>
            </a:pPr>
            <a:r>
              <a:rPr lang="en-US" b="1" dirty="0"/>
              <a:t>Figure 4B.</a:t>
            </a:r>
          </a:p>
          <a:p>
            <a:pPr marL="176213" indent="-176213">
              <a:spcBef>
                <a:spcPts val="600"/>
              </a:spcBef>
              <a:buFont typeface="Arial" panose="020B0604020202020204" pitchFamily="34" charset="0"/>
              <a:buChar char="•"/>
            </a:pPr>
            <a:r>
              <a:rPr lang="en-US" dirty="0"/>
              <a:t>More significant negative correlation between age and DMN connectivity after Combat versus without </a:t>
            </a:r>
            <a:r>
              <a:rPr lang="en-US" dirty="0" err="1"/>
              <a:t>ComBat</a:t>
            </a:r>
            <a:r>
              <a:rPr lang="en-US" dirty="0"/>
              <a:t>. (similar for other network measures)</a:t>
            </a:r>
          </a:p>
          <a:p>
            <a:pPr marL="176213" indent="-176213">
              <a:spcBef>
                <a:spcPts val="600"/>
              </a:spcBef>
              <a:buFont typeface="Arial" panose="020B0604020202020204" pitchFamily="34" charset="0"/>
              <a:buChar char="•"/>
            </a:pPr>
            <a:r>
              <a:rPr lang="en-US" dirty="0"/>
              <a:t>Visually: vertical shift of dots per group (e.g. light blue dots in 1</a:t>
            </a:r>
            <a:r>
              <a:rPr lang="en-US" baseline="30000" dirty="0"/>
              <a:t>st</a:t>
            </a:r>
            <a:r>
              <a:rPr lang="en-US" dirty="0"/>
              <a:t> row)</a:t>
            </a:r>
          </a:p>
          <a:p>
            <a:pPr marL="461963" lvl="1" indent="-176213">
              <a:buFont typeface="Arial" panose="020B0604020202020204" pitchFamily="34" charset="0"/>
              <a:buChar char="•"/>
            </a:pPr>
            <a:r>
              <a:rPr lang="en-US" sz="1600" dirty="0"/>
              <a:t>could be explained by the nature of mixed-effects model</a:t>
            </a:r>
          </a:p>
        </p:txBody>
      </p:sp>
    </p:spTree>
    <p:extLst>
      <p:ext uri="{BB962C8B-B14F-4D97-AF65-F5344CB8AC3E}">
        <p14:creationId xmlns:p14="http://schemas.microsoft.com/office/powerpoint/2010/main" val="3711528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DEEFF4-D3A4-4734-A24D-ABD61B7B88D3}"/>
              </a:ext>
            </a:extLst>
          </p:cNvPr>
          <p:cNvSpPr>
            <a:spLocks noGrp="1"/>
          </p:cNvSpPr>
          <p:nvPr>
            <p:ph type="title"/>
          </p:nvPr>
        </p:nvSpPr>
        <p:spPr>
          <a:xfrm>
            <a:off x="628649" y="365127"/>
            <a:ext cx="8395277" cy="604692"/>
          </a:xfrm>
        </p:spPr>
        <p:txBody>
          <a:bodyPr>
            <a:normAutofit/>
          </a:bodyPr>
          <a:lstStyle/>
          <a:p>
            <a:r>
              <a:rPr lang="en-US" sz="3200" dirty="0"/>
              <a:t>Results </a:t>
            </a:r>
            <a:r>
              <a:rPr lang="en-US" sz="2400" dirty="0"/>
              <a:t>– preserved “age - network measure” relationships</a:t>
            </a:r>
          </a:p>
        </p:txBody>
      </p:sp>
      <p:sp>
        <p:nvSpPr>
          <p:cNvPr id="8" name="文本框 7">
            <a:extLst>
              <a:ext uri="{FF2B5EF4-FFF2-40B4-BE49-F238E27FC236}">
                <a16:creationId xmlns:a16="http://schemas.microsoft.com/office/drawing/2014/main" id="{22F87CD5-70AC-412F-82E1-9E93377CEE2F}"/>
              </a:ext>
            </a:extLst>
          </p:cNvPr>
          <p:cNvSpPr txBox="1"/>
          <p:nvPr/>
        </p:nvSpPr>
        <p:spPr>
          <a:xfrm>
            <a:off x="655786" y="4282558"/>
            <a:ext cx="7948173" cy="1985159"/>
          </a:xfrm>
          <a:prstGeom prst="rect">
            <a:avLst/>
          </a:prstGeom>
          <a:noFill/>
        </p:spPr>
        <p:txBody>
          <a:bodyPr wrap="square" rtlCol="0">
            <a:spAutoFit/>
          </a:bodyPr>
          <a:lstStyle/>
          <a:p>
            <a:pPr>
              <a:spcBef>
                <a:spcPts val="600"/>
              </a:spcBef>
            </a:pPr>
            <a:r>
              <a:rPr lang="en-US" b="1" dirty="0"/>
              <a:t>Figure 5B.</a:t>
            </a:r>
          </a:p>
          <a:p>
            <a:pPr marL="176213" indent="-176213">
              <a:spcBef>
                <a:spcPts val="600"/>
              </a:spcBef>
              <a:buFont typeface="Arial" panose="020B0604020202020204" pitchFamily="34" charset="0"/>
              <a:buChar char="•"/>
            </a:pPr>
            <a:r>
              <a:rPr lang="en-US" dirty="0"/>
              <a:t>More significant negative correlation between age &amp; network measures after Combat versus without </a:t>
            </a:r>
            <a:r>
              <a:rPr lang="en-US" dirty="0" err="1"/>
              <a:t>ComBat</a:t>
            </a:r>
            <a:r>
              <a:rPr lang="en-US" dirty="0"/>
              <a:t>. </a:t>
            </a:r>
          </a:p>
          <a:p>
            <a:pPr marL="176213" indent="-176213">
              <a:spcBef>
                <a:spcPts val="600"/>
              </a:spcBef>
              <a:buFont typeface="Arial" panose="020B0604020202020204" pitchFamily="34" charset="0"/>
              <a:buChar char="•"/>
            </a:pPr>
            <a:r>
              <a:rPr lang="en-US" dirty="0"/>
              <a:t>Compare 2 FC metrics: more significant correlation when using wavelet coherence.</a:t>
            </a:r>
          </a:p>
          <a:p>
            <a:pPr marL="176213" indent="-176213">
              <a:spcBef>
                <a:spcPts val="600"/>
              </a:spcBef>
              <a:buFont typeface="Arial" panose="020B0604020202020204" pitchFamily="34" charset="0"/>
              <a:buChar char="•"/>
            </a:pPr>
            <a:r>
              <a:rPr lang="en-US" dirty="0"/>
              <a:t>Compare 3 parcellations: less significant correlation when using AAL parcellation.</a:t>
            </a:r>
          </a:p>
        </p:txBody>
      </p:sp>
      <p:pic>
        <p:nvPicPr>
          <p:cNvPr id="4" name="图片 3">
            <a:extLst>
              <a:ext uri="{FF2B5EF4-FFF2-40B4-BE49-F238E27FC236}">
                <a16:creationId xmlns:a16="http://schemas.microsoft.com/office/drawing/2014/main" id="{DBDBAC76-9269-4285-AEB1-D065CF2D8F79}"/>
              </a:ext>
            </a:extLst>
          </p:cNvPr>
          <p:cNvPicPr>
            <a:picLocks noChangeAspect="1"/>
          </p:cNvPicPr>
          <p:nvPr/>
        </p:nvPicPr>
        <p:blipFill rotWithShape="1">
          <a:blip r:embed="rId3">
            <a:extLst>
              <a:ext uri="{28A0092B-C50C-407E-A947-70E740481C1C}">
                <a14:useLocalDpi xmlns:a14="http://schemas.microsoft.com/office/drawing/2010/main" val="0"/>
              </a:ext>
            </a:extLst>
          </a:blip>
          <a:srcRect t="47993"/>
          <a:stretch/>
        </p:blipFill>
        <p:spPr>
          <a:xfrm>
            <a:off x="1463675" y="1154543"/>
            <a:ext cx="7140284" cy="2663367"/>
          </a:xfrm>
          <a:prstGeom prst="rect">
            <a:avLst/>
          </a:prstGeom>
        </p:spPr>
      </p:pic>
      <p:sp>
        <p:nvSpPr>
          <p:cNvPr id="9" name="文本框 8">
            <a:extLst>
              <a:ext uri="{FF2B5EF4-FFF2-40B4-BE49-F238E27FC236}">
                <a16:creationId xmlns:a16="http://schemas.microsoft.com/office/drawing/2014/main" id="{E6FD49F0-BECC-4518-9B18-0542E7E5277C}"/>
              </a:ext>
            </a:extLst>
          </p:cNvPr>
          <p:cNvSpPr txBox="1"/>
          <p:nvPr/>
        </p:nvSpPr>
        <p:spPr>
          <a:xfrm>
            <a:off x="92364" y="1302327"/>
            <a:ext cx="1542472" cy="276999"/>
          </a:xfrm>
          <a:prstGeom prst="rect">
            <a:avLst/>
          </a:prstGeom>
          <a:noFill/>
        </p:spPr>
        <p:txBody>
          <a:bodyPr wrap="square" rtlCol="0">
            <a:spAutoFit/>
          </a:bodyPr>
          <a:lstStyle/>
          <a:p>
            <a:r>
              <a:rPr lang="en-US" sz="1200" dirty="0">
                <a:solidFill>
                  <a:srgbClr val="FF0000"/>
                </a:solidFill>
              </a:rPr>
              <a:t>DMN connectivity</a:t>
            </a:r>
          </a:p>
        </p:txBody>
      </p:sp>
      <p:sp>
        <p:nvSpPr>
          <p:cNvPr id="10" name="文本框 9">
            <a:extLst>
              <a:ext uri="{FF2B5EF4-FFF2-40B4-BE49-F238E27FC236}">
                <a16:creationId xmlns:a16="http://schemas.microsoft.com/office/drawing/2014/main" id="{B595A872-AAB1-46E8-9327-142B9E008249}"/>
              </a:ext>
            </a:extLst>
          </p:cNvPr>
          <p:cNvSpPr txBox="1"/>
          <p:nvPr/>
        </p:nvSpPr>
        <p:spPr>
          <a:xfrm>
            <a:off x="0" y="1772803"/>
            <a:ext cx="1454880" cy="276999"/>
          </a:xfrm>
          <a:prstGeom prst="rect">
            <a:avLst/>
          </a:prstGeom>
          <a:noFill/>
        </p:spPr>
        <p:txBody>
          <a:bodyPr wrap="square" rtlCol="0">
            <a:spAutoFit/>
          </a:bodyPr>
          <a:lstStyle/>
          <a:p>
            <a:r>
              <a:rPr lang="en-US" sz="1200" dirty="0">
                <a:solidFill>
                  <a:srgbClr val="FF0000"/>
                </a:solidFill>
              </a:rPr>
              <a:t>DMN nodal strength</a:t>
            </a:r>
          </a:p>
        </p:txBody>
      </p:sp>
      <p:sp>
        <p:nvSpPr>
          <p:cNvPr id="11" name="文本框 10">
            <a:extLst>
              <a:ext uri="{FF2B5EF4-FFF2-40B4-BE49-F238E27FC236}">
                <a16:creationId xmlns:a16="http://schemas.microsoft.com/office/drawing/2014/main" id="{134FAC24-9F9B-488D-B611-3163582A67E2}"/>
              </a:ext>
            </a:extLst>
          </p:cNvPr>
          <p:cNvSpPr txBox="1"/>
          <p:nvPr/>
        </p:nvSpPr>
        <p:spPr>
          <a:xfrm>
            <a:off x="-27704" y="2697016"/>
            <a:ext cx="1454880" cy="276999"/>
          </a:xfrm>
          <a:prstGeom prst="rect">
            <a:avLst/>
          </a:prstGeom>
          <a:noFill/>
        </p:spPr>
        <p:txBody>
          <a:bodyPr wrap="square" rtlCol="0">
            <a:spAutoFit/>
          </a:bodyPr>
          <a:lstStyle/>
          <a:p>
            <a:r>
              <a:rPr lang="en-US" sz="1200" dirty="0">
                <a:solidFill>
                  <a:srgbClr val="FF0000"/>
                </a:solidFill>
              </a:rPr>
              <a:t>DMN local efficiency</a:t>
            </a:r>
          </a:p>
        </p:txBody>
      </p:sp>
      <p:sp>
        <p:nvSpPr>
          <p:cNvPr id="12" name="文本框 11">
            <a:extLst>
              <a:ext uri="{FF2B5EF4-FFF2-40B4-BE49-F238E27FC236}">
                <a16:creationId xmlns:a16="http://schemas.microsoft.com/office/drawing/2014/main" id="{4AEC8A4F-0968-426B-AA24-25CCC41861C3}"/>
              </a:ext>
            </a:extLst>
          </p:cNvPr>
          <p:cNvSpPr txBox="1"/>
          <p:nvPr/>
        </p:nvSpPr>
        <p:spPr>
          <a:xfrm>
            <a:off x="92364" y="3149600"/>
            <a:ext cx="1454880" cy="276999"/>
          </a:xfrm>
          <a:prstGeom prst="rect">
            <a:avLst/>
          </a:prstGeom>
          <a:noFill/>
        </p:spPr>
        <p:txBody>
          <a:bodyPr wrap="square" rtlCol="0">
            <a:spAutoFit/>
          </a:bodyPr>
          <a:lstStyle/>
          <a:p>
            <a:r>
              <a:rPr lang="en-US" sz="1200" dirty="0">
                <a:solidFill>
                  <a:srgbClr val="FF0000"/>
                </a:solidFill>
              </a:rPr>
              <a:t>Global efficiency</a:t>
            </a:r>
          </a:p>
        </p:txBody>
      </p:sp>
      <p:cxnSp>
        <p:nvCxnSpPr>
          <p:cNvPr id="13" name="直接箭头连接符 12">
            <a:extLst>
              <a:ext uri="{FF2B5EF4-FFF2-40B4-BE49-F238E27FC236}">
                <a16:creationId xmlns:a16="http://schemas.microsoft.com/office/drawing/2014/main" id="{AD5757DC-ABCD-4B0B-8029-8B4490D14F60}"/>
              </a:ext>
            </a:extLst>
          </p:cNvPr>
          <p:cNvCxnSpPr/>
          <p:nvPr/>
        </p:nvCxnSpPr>
        <p:spPr>
          <a:xfrm>
            <a:off x="1339273" y="1477818"/>
            <a:ext cx="295563" cy="101508"/>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接箭头连接符 13">
            <a:extLst>
              <a:ext uri="{FF2B5EF4-FFF2-40B4-BE49-F238E27FC236}">
                <a16:creationId xmlns:a16="http://schemas.microsoft.com/office/drawing/2014/main" id="{2A2F66ED-8363-409B-BF5F-919FBE5CE524}"/>
              </a:ext>
            </a:extLst>
          </p:cNvPr>
          <p:cNvCxnSpPr/>
          <p:nvPr/>
        </p:nvCxnSpPr>
        <p:spPr>
          <a:xfrm>
            <a:off x="1339273" y="1948873"/>
            <a:ext cx="295563" cy="100929"/>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a:extLst>
              <a:ext uri="{FF2B5EF4-FFF2-40B4-BE49-F238E27FC236}">
                <a16:creationId xmlns:a16="http://schemas.microsoft.com/office/drawing/2014/main" id="{DCD895B5-0F2B-4C05-8DBD-346C04E75EDD}"/>
              </a:ext>
            </a:extLst>
          </p:cNvPr>
          <p:cNvCxnSpPr>
            <a:stCxn id="11" idx="3"/>
          </p:cNvCxnSpPr>
          <p:nvPr/>
        </p:nvCxnSpPr>
        <p:spPr>
          <a:xfrm flipV="1">
            <a:off x="1427176" y="2697016"/>
            <a:ext cx="281551" cy="138500"/>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15">
            <a:extLst>
              <a:ext uri="{FF2B5EF4-FFF2-40B4-BE49-F238E27FC236}">
                <a16:creationId xmlns:a16="http://schemas.microsoft.com/office/drawing/2014/main" id="{82700F54-34B6-4EBA-8050-92ACF95BBCC8}"/>
              </a:ext>
            </a:extLst>
          </p:cNvPr>
          <p:cNvCxnSpPr/>
          <p:nvPr/>
        </p:nvCxnSpPr>
        <p:spPr>
          <a:xfrm flipV="1">
            <a:off x="1339273" y="3057236"/>
            <a:ext cx="369454" cy="216765"/>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A155DC34-C154-4F3A-8362-1E34341718D0}"/>
              </a:ext>
            </a:extLst>
          </p:cNvPr>
          <p:cNvSpPr txBox="1"/>
          <p:nvPr/>
        </p:nvSpPr>
        <p:spPr>
          <a:xfrm>
            <a:off x="2687782" y="4110182"/>
            <a:ext cx="1884218" cy="307777"/>
          </a:xfrm>
          <a:prstGeom prst="rect">
            <a:avLst/>
          </a:prstGeom>
          <a:noFill/>
        </p:spPr>
        <p:txBody>
          <a:bodyPr wrap="square" rtlCol="0">
            <a:spAutoFit/>
          </a:bodyPr>
          <a:lstStyle/>
          <a:p>
            <a:pPr algn="ctr"/>
            <a:r>
              <a:rPr lang="en-US" sz="1400" dirty="0">
                <a:solidFill>
                  <a:srgbClr val="FF0000"/>
                </a:solidFill>
              </a:rPr>
              <a:t>Pearson’s correlation</a:t>
            </a:r>
          </a:p>
        </p:txBody>
      </p:sp>
      <p:cxnSp>
        <p:nvCxnSpPr>
          <p:cNvPr id="18" name="直接箭头连接符 17">
            <a:extLst>
              <a:ext uri="{FF2B5EF4-FFF2-40B4-BE49-F238E27FC236}">
                <a16:creationId xmlns:a16="http://schemas.microsoft.com/office/drawing/2014/main" id="{B71D7D12-4718-4FD9-A44D-1A5845603DE6}"/>
              </a:ext>
            </a:extLst>
          </p:cNvPr>
          <p:cNvCxnSpPr/>
          <p:nvPr/>
        </p:nvCxnSpPr>
        <p:spPr>
          <a:xfrm flipH="1" flipV="1">
            <a:off x="2687782" y="3629891"/>
            <a:ext cx="314036" cy="480291"/>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C94087CE-3A71-486C-A850-6B7ACC3FA116}"/>
              </a:ext>
            </a:extLst>
          </p:cNvPr>
          <p:cNvCxnSpPr/>
          <p:nvPr/>
        </p:nvCxnSpPr>
        <p:spPr>
          <a:xfrm flipV="1">
            <a:off x="3999345" y="3565236"/>
            <a:ext cx="1810328" cy="544946"/>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文本框 19">
            <a:extLst>
              <a:ext uri="{FF2B5EF4-FFF2-40B4-BE49-F238E27FC236}">
                <a16:creationId xmlns:a16="http://schemas.microsoft.com/office/drawing/2014/main" id="{27E95E52-7702-4355-87C6-39367F4EB6D5}"/>
              </a:ext>
            </a:extLst>
          </p:cNvPr>
          <p:cNvSpPr txBox="1"/>
          <p:nvPr/>
        </p:nvSpPr>
        <p:spPr>
          <a:xfrm>
            <a:off x="5121564" y="4114800"/>
            <a:ext cx="1884218" cy="307777"/>
          </a:xfrm>
          <a:prstGeom prst="rect">
            <a:avLst/>
          </a:prstGeom>
          <a:noFill/>
        </p:spPr>
        <p:txBody>
          <a:bodyPr wrap="square" rtlCol="0">
            <a:spAutoFit/>
          </a:bodyPr>
          <a:lstStyle/>
          <a:p>
            <a:pPr algn="ctr"/>
            <a:r>
              <a:rPr lang="en-US" sz="1400" dirty="0">
                <a:solidFill>
                  <a:srgbClr val="FF0000"/>
                </a:solidFill>
              </a:rPr>
              <a:t>Wavelet Coherence</a:t>
            </a:r>
          </a:p>
        </p:txBody>
      </p:sp>
      <p:cxnSp>
        <p:nvCxnSpPr>
          <p:cNvPr id="21" name="直接箭头连接符 20">
            <a:extLst>
              <a:ext uri="{FF2B5EF4-FFF2-40B4-BE49-F238E27FC236}">
                <a16:creationId xmlns:a16="http://schemas.microsoft.com/office/drawing/2014/main" id="{0322DB6D-49A0-4F9C-BD1F-41AECF38A016}"/>
              </a:ext>
            </a:extLst>
          </p:cNvPr>
          <p:cNvCxnSpPr/>
          <p:nvPr/>
        </p:nvCxnSpPr>
        <p:spPr>
          <a:xfrm flipH="1" flipV="1">
            <a:off x="4572000" y="3565236"/>
            <a:ext cx="997527" cy="544946"/>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742C26FF-D05E-4654-B292-9886AD76CD5A}"/>
              </a:ext>
            </a:extLst>
          </p:cNvPr>
          <p:cNvCxnSpPr>
            <a:cxnSpLocks/>
          </p:cNvCxnSpPr>
          <p:nvPr/>
        </p:nvCxnSpPr>
        <p:spPr>
          <a:xfrm flipV="1">
            <a:off x="6359237" y="3565236"/>
            <a:ext cx="1048327" cy="570671"/>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249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264A86-437B-4B1A-B324-37313E5A0838}"/>
              </a:ext>
            </a:extLst>
          </p:cNvPr>
          <p:cNvSpPr>
            <a:spLocks noGrp="1"/>
          </p:cNvSpPr>
          <p:nvPr>
            <p:ph type="title"/>
          </p:nvPr>
        </p:nvSpPr>
        <p:spPr>
          <a:xfrm>
            <a:off x="628650" y="365127"/>
            <a:ext cx="7886700" cy="530800"/>
          </a:xfrm>
        </p:spPr>
        <p:txBody>
          <a:bodyPr>
            <a:normAutofit/>
          </a:bodyPr>
          <a:lstStyle/>
          <a:p>
            <a:r>
              <a:rPr lang="en-US" sz="3200" dirty="0"/>
              <a:t>Discussion</a:t>
            </a:r>
          </a:p>
        </p:txBody>
      </p:sp>
      <p:sp>
        <p:nvSpPr>
          <p:cNvPr id="3" name="内容占位符 2">
            <a:extLst>
              <a:ext uri="{FF2B5EF4-FFF2-40B4-BE49-F238E27FC236}">
                <a16:creationId xmlns:a16="http://schemas.microsoft.com/office/drawing/2014/main" id="{355447FD-0595-4DCA-BF2C-8AF83E89286D}"/>
              </a:ext>
            </a:extLst>
          </p:cNvPr>
          <p:cNvSpPr>
            <a:spLocks noGrp="1"/>
          </p:cNvSpPr>
          <p:nvPr>
            <p:ph idx="1"/>
          </p:nvPr>
        </p:nvSpPr>
        <p:spPr>
          <a:xfrm>
            <a:off x="628650" y="895928"/>
            <a:ext cx="8155132" cy="5962072"/>
          </a:xfrm>
        </p:spPr>
        <p:txBody>
          <a:bodyPr>
            <a:normAutofit lnSpcReduction="10000"/>
          </a:bodyPr>
          <a:lstStyle/>
          <a:p>
            <a:r>
              <a:rPr lang="en-US" sz="2400" dirty="0" err="1"/>
              <a:t>ComBat</a:t>
            </a:r>
            <a:r>
              <a:rPr lang="en-US" sz="2400" dirty="0"/>
              <a:t> removes site effects on FC and network measures</a:t>
            </a:r>
          </a:p>
          <a:p>
            <a:pPr marL="517525" lvl="1"/>
            <a:r>
              <a:rPr lang="en-US" sz="2000" dirty="0"/>
              <a:t>could be generalized to other neuroimaging data?</a:t>
            </a:r>
          </a:p>
          <a:p>
            <a:pPr>
              <a:spcBef>
                <a:spcPts val="1800"/>
              </a:spcBef>
            </a:pPr>
            <a:r>
              <a:rPr lang="en-US" sz="2400" dirty="0" err="1"/>
              <a:t>ComBat</a:t>
            </a:r>
            <a:r>
              <a:rPr lang="en-US" sz="2400" dirty="0"/>
              <a:t> strengthens anti-correlation between age &amp; network measures</a:t>
            </a:r>
          </a:p>
          <a:p>
            <a:pPr>
              <a:spcBef>
                <a:spcPts val="1800"/>
              </a:spcBef>
            </a:pPr>
            <a:r>
              <a:rPr lang="en-US" sz="2400" dirty="0">
                <a:solidFill>
                  <a:schemeClr val="bg1">
                    <a:lumMod val="50000"/>
                  </a:schemeClr>
                </a:solidFill>
              </a:rPr>
              <a:t>Wavelet coherence outperforms Pearson’s correlation</a:t>
            </a:r>
          </a:p>
          <a:p>
            <a:pPr marL="517525" lvl="1"/>
            <a:r>
              <a:rPr lang="en-US" sz="2000" dirty="0">
                <a:solidFill>
                  <a:schemeClr val="bg1">
                    <a:lumMod val="50000"/>
                  </a:schemeClr>
                </a:solidFill>
              </a:rPr>
              <a:t>Less difference in FC across sites without </a:t>
            </a:r>
            <a:r>
              <a:rPr lang="en-US" sz="2000" dirty="0" err="1">
                <a:solidFill>
                  <a:schemeClr val="bg1">
                    <a:lumMod val="50000"/>
                  </a:schemeClr>
                </a:solidFill>
              </a:rPr>
              <a:t>ComBat</a:t>
            </a:r>
            <a:endParaRPr lang="en-US" sz="2000" dirty="0">
              <a:solidFill>
                <a:schemeClr val="bg1">
                  <a:lumMod val="50000"/>
                </a:schemeClr>
              </a:solidFill>
            </a:endParaRPr>
          </a:p>
          <a:p>
            <a:pPr marL="517525" lvl="1"/>
            <a:r>
              <a:rPr lang="en-US" sz="2000" dirty="0">
                <a:solidFill>
                  <a:schemeClr val="bg1">
                    <a:lumMod val="50000"/>
                  </a:schemeClr>
                </a:solidFill>
              </a:rPr>
              <a:t>More significant “age – network measure” anti-correlation</a:t>
            </a:r>
          </a:p>
          <a:p>
            <a:pPr>
              <a:spcBef>
                <a:spcPts val="1800"/>
              </a:spcBef>
            </a:pPr>
            <a:r>
              <a:rPr lang="en-US" sz="2400" dirty="0">
                <a:solidFill>
                  <a:schemeClr val="bg1">
                    <a:lumMod val="50000"/>
                  </a:schemeClr>
                </a:solidFill>
              </a:rPr>
              <a:t>Functional parcellations (Power &amp; Gordon) outperform anatomical parcellation (AAL)</a:t>
            </a:r>
          </a:p>
          <a:p>
            <a:pPr marL="517525" lvl="1"/>
            <a:r>
              <a:rPr lang="en-US" sz="2000" dirty="0">
                <a:solidFill>
                  <a:schemeClr val="bg1">
                    <a:lumMod val="50000"/>
                  </a:schemeClr>
                </a:solidFill>
              </a:rPr>
              <a:t>AAL-based FC had more site effects without Combat</a:t>
            </a:r>
          </a:p>
          <a:p>
            <a:pPr marL="517525" lvl="1"/>
            <a:r>
              <a:rPr lang="en-US" sz="2000" dirty="0">
                <a:solidFill>
                  <a:schemeClr val="bg1">
                    <a:lumMod val="50000"/>
                  </a:schemeClr>
                </a:solidFill>
              </a:rPr>
              <a:t>AAL parcellation is less sensitive to underlying biological variability</a:t>
            </a:r>
          </a:p>
          <a:p>
            <a:pPr marL="738188" lvl="2"/>
            <a:r>
              <a:rPr lang="en-US" sz="1800" dirty="0">
                <a:solidFill>
                  <a:schemeClr val="bg1">
                    <a:lumMod val="50000"/>
                  </a:schemeClr>
                </a:solidFill>
              </a:rPr>
              <a:t>My thought: variability of anatomical-functional correspondence</a:t>
            </a:r>
          </a:p>
          <a:p>
            <a:pPr>
              <a:spcBef>
                <a:spcPts val="1800"/>
              </a:spcBef>
            </a:pPr>
            <a:r>
              <a:rPr lang="en-US" sz="2400" dirty="0">
                <a:solidFill>
                  <a:schemeClr val="bg1">
                    <a:lumMod val="50000"/>
                  </a:schemeClr>
                </a:solidFill>
              </a:rPr>
              <a:t>My concern: how about relationships with other phenotypes?</a:t>
            </a:r>
          </a:p>
          <a:p>
            <a:pPr>
              <a:spcBef>
                <a:spcPts val="1800"/>
              </a:spcBef>
            </a:pPr>
            <a:r>
              <a:rPr lang="en-US" sz="2400" dirty="0">
                <a:solidFill>
                  <a:schemeClr val="bg1">
                    <a:lumMod val="50000"/>
                  </a:schemeClr>
                </a:solidFill>
              </a:rPr>
              <a:t>My concern: how about multi-site datasets without prior harmonization?</a:t>
            </a:r>
          </a:p>
          <a:p>
            <a:endParaRPr lang="en-US" sz="2600" dirty="0"/>
          </a:p>
        </p:txBody>
      </p:sp>
    </p:spTree>
    <p:extLst>
      <p:ext uri="{BB962C8B-B14F-4D97-AF65-F5344CB8AC3E}">
        <p14:creationId xmlns:p14="http://schemas.microsoft.com/office/powerpoint/2010/main" val="197692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264A86-437B-4B1A-B324-37313E5A0838}"/>
              </a:ext>
            </a:extLst>
          </p:cNvPr>
          <p:cNvSpPr>
            <a:spLocks noGrp="1"/>
          </p:cNvSpPr>
          <p:nvPr>
            <p:ph type="title"/>
          </p:nvPr>
        </p:nvSpPr>
        <p:spPr>
          <a:xfrm>
            <a:off x="628650" y="365127"/>
            <a:ext cx="7886700" cy="530800"/>
          </a:xfrm>
        </p:spPr>
        <p:txBody>
          <a:bodyPr>
            <a:normAutofit/>
          </a:bodyPr>
          <a:lstStyle/>
          <a:p>
            <a:r>
              <a:rPr lang="en-US" sz="3200" dirty="0"/>
              <a:t>Discussion</a:t>
            </a:r>
          </a:p>
        </p:txBody>
      </p:sp>
      <p:sp>
        <p:nvSpPr>
          <p:cNvPr id="3" name="内容占位符 2">
            <a:extLst>
              <a:ext uri="{FF2B5EF4-FFF2-40B4-BE49-F238E27FC236}">
                <a16:creationId xmlns:a16="http://schemas.microsoft.com/office/drawing/2014/main" id="{355447FD-0595-4DCA-BF2C-8AF83E89286D}"/>
              </a:ext>
            </a:extLst>
          </p:cNvPr>
          <p:cNvSpPr>
            <a:spLocks noGrp="1"/>
          </p:cNvSpPr>
          <p:nvPr>
            <p:ph idx="1"/>
          </p:nvPr>
        </p:nvSpPr>
        <p:spPr>
          <a:xfrm>
            <a:off x="628650" y="895928"/>
            <a:ext cx="8155132" cy="5962072"/>
          </a:xfrm>
        </p:spPr>
        <p:txBody>
          <a:bodyPr>
            <a:normAutofit lnSpcReduction="10000"/>
          </a:bodyPr>
          <a:lstStyle/>
          <a:p>
            <a:r>
              <a:rPr lang="en-US" sz="2400" dirty="0" err="1">
                <a:solidFill>
                  <a:schemeClr val="bg1">
                    <a:lumMod val="50000"/>
                  </a:schemeClr>
                </a:solidFill>
              </a:rPr>
              <a:t>ComBat</a:t>
            </a:r>
            <a:r>
              <a:rPr lang="en-US" sz="2400" dirty="0">
                <a:solidFill>
                  <a:schemeClr val="bg1">
                    <a:lumMod val="50000"/>
                  </a:schemeClr>
                </a:solidFill>
              </a:rPr>
              <a:t> removes site effects on FC and network measures</a:t>
            </a:r>
          </a:p>
          <a:p>
            <a:pPr marL="517525" lvl="1"/>
            <a:r>
              <a:rPr lang="en-US" sz="2000" dirty="0">
                <a:solidFill>
                  <a:schemeClr val="bg1">
                    <a:lumMod val="50000"/>
                  </a:schemeClr>
                </a:solidFill>
              </a:rPr>
              <a:t>could be generalized to other neuroimaging data?</a:t>
            </a:r>
          </a:p>
          <a:p>
            <a:pPr>
              <a:spcBef>
                <a:spcPts val="1800"/>
              </a:spcBef>
            </a:pPr>
            <a:r>
              <a:rPr lang="en-US" sz="2400" dirty="0" err="1">
                <a:solidFill>
                  <a:schemeClr val="bg1">
                    <a:lumMod val="50000"/>
                  </a:schemeClr>
                </a:solidFill>
              </a:rPr>
              <a:t>ComBat</a:t>
            </a:r>
            <a:r>
              <a:rPr lang="en-US" sz="2400" dirty="0">
                <a:solidFill>
                  <a:schemeClr val="bg1">
                    <a:lumMod val="50000"/>
                  </a:schemeClr>
                </a:solidFill>
              </a:rPr>
              <a:t> strengthens anti-correlation between age &amp; network measures</a:t>
            </a:r>
          </a:p>
          <a:p>
            <a:pPr>
              <a:spcBef>
                <a:spcPts val="1800"/>
              </a:spcBef>
            </a:pPr>
            <a:r>
              <a:rPr lang="en-US" sz="2400" dirty="0"/>
              <a:t>Wavelet coherence outperforms Pearson’s correlation</a:t>
            </a:r>
          </a:p>
          <a:p>
            <a:pPr marL="517525" lvl="1"/>
            <a:r>
              <a:rPr lang="en-US" sz="2000" dirty="0"/>
              <a:t>Less difference in FC across sites without </a:t>
            </a:r>
            <a:r>
              <a:rPr lang="en-US" sz="2000" dirty="0" err="1"/>
              <a:t>ComBat</a:t>
            </a:r>
            <a:endParaRPr lang="en-US" sz="2000" dirty="0"/>
          </a:p>
          <a:p>
            <a:pPr marL="517525" lvl="1"/>
            <a:r>
              <a:rPr lang="en-US" sz="2000" dirty="0"/>
              <a:t>More significant “age – network measure” anti-correlation</a:t>
            </a:r>
          </a:p>
          <a:p>
            <a:pPr>
              <a:spcBef>
                <a:spcPts val="1800"/>
              </a:spcBef>
            </a:pPr>
            <a:r>
              <a:rPr lang="en-US" sz="2400" dirty="0">
                <a:solidFill>
                  <a:schemeClr val="bg1">
                    <a:lumMod val="50000"/>
                  </a:schemeClr>
                </a:solidFill>
              </a:rPr>
              <a:t>Functional parcellations (Power &amp; Gordon) outperform anatomical parcellation (AAL)</a:t>
            </a:r>
          </a:p>
          <a:p>
            <a:pPr marL="517525" lvl="1"/>
            <a:r>
              <a:rPr lang="en-US" sz="2000" dirty="0">
                <a:solidFill>
                  <a:schemeClr val="bg1">
                    <a:lumMod val="50000"/>
                  </a:schemeClr>
                </a:solidFill>
              </a:rPr>
              <a:t>AAL-based FC had more site effects without Combat</a:t>
            </a:r>
          </a:p>
          <a:p>
            <a:pPr marL="517525" lvl="1"/>
            <a:r>
              <a:rPr lang="en-US" sz="2000" dirty="0">
                <a:solidFill>
                  <a:schemeClr val="bg1">
                    <a:lumMod val="50000"/>
                  </a:schemeClr>
                </a:solidFill>
              </a:rPr>
              <a:t>AAL parcellation is less sensitive to underlying biological variability</a:t>
            </a:r>
          </a:p>
          <a:p>
            <a:pPr marL="738188" lvl="2"/>
            <a:r>
              <a:rPr lang="en-US" sz="1800" dirty="0">
                <a:solidFill>
                  <a:schemeClr val="bg1">
                    <a:lumMod val="50000"/>
                  </a:schemeClr>
                </a:solidFill>
              </a:rPr>
              <a:t>My thought: variability of anatomical-functional correspondence</a:t>
            </a:r>
          </a:p>
          <a:p>
            <a:pPr>
              <a:spcBef>
                <a:spcPts val="1800"/>
              </a:spcBef>
            </a:pPr>
            <a:r>
              <a:rPr lang="en-US" sz="2400" dirty="0">
                <a:solidFill>
                  <a:schemeClr val="bg1">
                    <a:lumMod val="50000"/>
                  </a:schemeClr>
                </a:solidFill>
              </a:rPr>
              <a:t>My concern: how about relationships with other phenotypes?</a:t>
            </a:r>
          </a:p>
          <a:p>
            <a:pPr>
              <a:spcBef>
                <a:spcPts val="1800"/>
              </a:spcBef>
            </a:pPr>
            <a:r>
              <a:rPr lang="en-US" sz="2400" dirty="0">
                <a:solidFill>
                  <a:schemeClr val="bg1">
                    <a:lumMod val="50000"/>
                  </a:schemeClr>
                </a:solidFill>
              </a:rPr>
              <a:t>My concern: how about multi-site datasets without prior harmonization?</a:t>
            </a:r>
          </a:p>
          <a:p>
            <a:endParaRPr lang="en-US" sz="2600" dirty="0"/>
          </a:p>
        </p:txBody>
      </p:sp>
    </p:spTree>
    <p:extLst>
      <p:ext uri="{BB962C8B-B14F-4D97-AF65-F5344CB8AC3E}">
        <p14:creationId xmlns:p14="http://schemas.microsoft.com/office/powerpoint/2010/main" val="3310305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264A86-437B-4B1A-B324-37313E5A0838}"/>
              </a:ext>
            </a:extLst>
          </p:cNvPr>
          <p:cNvSpPr>
            <a:spLocks noGrp="1"/>
          </p:cNvSpPr>
          <p:nvPr>
            <p:ph type="title"/>
          </p:nvPr>
        </p:nvSpPr>
        <p:spPr>
          <a:xfrm>
            <a:off x="628650" y="365127"/>
            <a:ext cx="7886700" cy="530800"/>
          </a:xfrm>
        </p:spPr>
        <p:txBody>
          <a:bodyPr>
            <a:normAutofit/>
          </a:bodyPr>
          <a:lstStyle/>
          <a:p>
            <a:r>
              <a:rPr lang="en-US" sz="3200" dirty="0"/>
              <a:t>Discussion</a:t>
            </a:r>
          </a:p>
        </p:txBody>
      </p:sp>
      <p:sp>
        <p:nvSpPr>
          <p:cNvPr id="3" name="内容占位符 2">
            <a:extLst>
              <a:ext uri="{FF2B5EF4-FFF2-40B4-BE49-F238E27FC236}">
                <a16:creationId xmlns:a16="http://schemas.microsoft.com/office/drawing/2014/main" id="{355447FD-0595-4DCA-BF2C-8AF83E89286D}"/>
              </a:ext>
            </a:extLst>
          </p:cNvPr>
          <p:cNvSpPr>
            <a:spLocks noGrp="1"/>
          </p:cNvSpPr>
          <p:nvPr>
            <p:ph idx="1"/>
          </p:nvPr>
        </p:nvSpPr>
        <p:spPr>
          <a:xfrm>
            <a:off x="628650" y="895928"/>
            <a:ext cx="8155132" cy="5962072"/>
          </a:xfrm>
        </p:spPr>
        <p:txBody>
          <a:bodyPr>
            <a:normAutofit lnSpcReduction="10000"/>
          </a:bodyPr>
          <a:lstStyle/>
          <a:p>
            <a:r>
              <a:rPr lang="en-US" sz="2400" dirty="0" err="1">
                <a:solidFill>
                  <a:schemeClr val="bg1">
                    <a:lumMod val="50000"/>
                  </a:schemeClr>
                </a:solidFill>
              </a:rPr>
              <a:t>ComBat</a:t>
            </a:r>
            <a:r>
              <a:rPr lang="en-US" sz="2400" dirty="0">
                <a:solidFill>
                  <a:schemeClr val="bg1">
                    <a:lumMod val="50000"/>
                  </a:schemeClr>
                </a:solidFill>
              </a:rPr>
              <a:t> removes site effects on FC and network measures</a:t>
            </a:r>
          </a:p>
          <a:p>
            <a:pPr marL="517525" lvl="1"/>
            <a:r>
              <a:rPr lang="en-US" sz="2000" dirty="0">
                <a:solidFill>
                  <a:schemeClr val="bg1">
                    <a:lumMod val="50000"/>
                  </a:schemeClr>
                </a:solidFill>
              </a:rPr>
              <a:t>could be generalized to other neuroimaging data?</a:t>
            </a:r>
          </a:p>
          <a:p>
            <a:pPr>
              <a:spcBef>
                <a:spcPts val="1800"/>
              </a:spcBef>
            </a:pPr>
            <a:r>
              <a:rPr lang="en-US" sz="2400" dirty="0" err="1">
                <a:solidFill>
                  <a:schemeClr val="bg1">
                    <a:lumMod val="50000"/>
                  </a:schemeClr>
                </a:solidFill>
              </a:rPr>
              <a:t>ComBat</a:t>
            </a:r>
            <a:r>
              <a:rPr lang="en-US" sz="2400" dirty="0">
                <a:solidFill>
                  <a:schemeClr val="bg1">
                    <a:lumMod val="50000"/>
                  </a:schemeClr>
                </a:solidFill>
              </a:rPr>
              <a:t> strengthens anti-correlation between age &amp; network measures</a:t>
            </a:r>
          </a:p>
          <a:p>
            <a:pPr>
              <a:spcBef>
                <a:spcPts val="1800"/>
              </a:spcBef>
            </a:pPr>
            <a:r>
              <a:rPr lang="en-US" sz="2400" dirty="0">
                <a:solidFill>
                  <a:schemeClr val="bg1">
                    <a:lumMod val="50000"/>
                  </a:schemeClr>
                </a:solidFill>
              </a:rPr>
              <a:t>Wavelet coherence outperforms Pearson’s correlation</a:t>
            </a:r>
          </a:p>
          <a:p>
            <a:pPr marL="517525" lvl="1"/>
            <a:r>
              <a:rPr lang="en-US" sz="2000" dirty="0">
                <a:solidFill>
                  <a:schemeClr val="bg1">
                    <a:lumMod val="50000"/>
                  </a:schemeClr>
                </a:solidFill>
              </a:rPr>
              <a:t>Less difference in FC across sites without </a:t>
            </a:r>
            <a:r>
              <a:rPr lang="en-US" sz="2000" dirty="0" err="1">
                <a:solidFill>
                  <a:schemeClr val="bg1">
                    <a:lumMod val="50000"/>
                  </a:schemeClr>
                </a:solidFill>
              </a:rPr>
              <a:t>ComBat</a:t>
            </a:r>
            <a:endParaRPr lang="en-US" sz="2000" dirty="0">
              <a:solidFill>
                <a:schemeClr val="bg1">
                  <a:lumMod val="50000"/>
                </a:schemeClr>
              </a:solidFill>
            </a:endParaRPr>
          </a:p>
          <a:p>
            <a:pPr marL="517525" lvl="1"/>
            <a:r>
              <a:rPr lang="en-US" sz="2000" dirty="0">
                <a:solidFill>
                  <a:schemeClr val="bg1">
                    <a:lumMod val="50000"/>
                  </a:schemeClr>
                </a:solidFill>
              </a:rPr>
              <a:t>More significant “age – network measure” anti-correlation</a:t>
            </a:r>
          </a:p>
          <a:p>
            <a:pPr>
              <a:spcBef>
                <a:spcPts val="1800"/>
              </a:spcBef>
            </a:pPr>
            <a:r>
              <a:rPr lang="en-US" sz="2400" dirty="0"/>
              <a:t>Functional parcellations (Power &amp; Gordon) outperform anatomical parcellation (AAL)</a:t>
            </a:r>
          </a:p>
          <a:p>
            <a:pPr marL="517525" lvl="1"/>
            <a:r>
              <a:rPr lang="en-US" sz="2000" dirty="0"/>
              <a:t>AAL-based FC had more site effects without Combat</a:t>
            </a:r>
          </a:p>
          <a:p>
            <a:pPr marL="517525" lvl="1"/>
            <a:r>
              <a:rPr lang="en-US" sz="2000" dirty="0"/>
              <a:t>AAL parcellation is less sensitive to underlying biological variability</a:t>
            </a:r>
          </a:p>
          <a:p>
            <a:pPr marL="738188" lvl="2"/>
            <a:r>
              <a:rPr lang="en-US" sz="1800" dirty="0"/>
              <a:t>My thought: variability of anatomical-functional correspondence</a:t>
            </a:r>
          </a:p>
          <a:p>
            <a:pPr>
              <a:spcBef>
                <a:spcPts val="1800"/>
              </a:spcBef>
            </a:pPr>
            <a:r>
              <a:rPr lang="en-US" sz="2400" dirty="0">
                <a:solidFill>
                  <a:schemeClr val="bg1">
                    <a:lumMod val="50000"/>
                  </a:schemeClr>
                </a:solidFill>
              </a:rPr>
              <a:t>My concern: how about relationships with other phenotypes?</a:t>
            </a:r>
          </a:p>
          <a:p>
            <a:pPr>
              <a:spcBef>
                <a:spcPts val="1800"/>
              </a:spcBef>
            </a:pPr>
            <a:r>
              <a:rPr lang="en-US" sz="2400" dirty="0">
                <a:solidFill>
                  <a:schemeClr val="bg1">
                    <a:lumMod val="50000"/>
                  </a:schemeClr>
                </a:solidFill>
              </a:rPr>
              <a:t>My concern: how about multi-site datasets without prior harmonization?</a:t>
            </a:r>
          </a:p>
          <a:p>
            <a:endParaRPr lang="en-US" sz="2600" dirty="0"/>
          </a:p>
        </p:txBody>
      </p:sp>
    </p:spTree>
    <p:extLst>
      <p:ext uri="{BB962C8B-B14F-4D97-AF65-F5344CB8AC3E}">
        <p14:creationId xmlns:p14="http://schemas.microsoft.com/office/powerpoint/2010/main" val="3530001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264A86-437B-4B1A-B324-37313E5A0838}"/>
              </a:ext>
            </a:extLst>
          </p:cNvPr>
          <p:cNvSpPr>
            <a:spLocks noGrp="1"/>
          </p:cNvSpPr>
          <p:nvPr>
            <p:ph type="title"/>
          </p:nvPr>
        </p:nvSpPr>
        <p:spPr>
          <a:xfrm>
            <a:off x="628650" y="365127"/>
            <a:ext cx="7886700" cy="530800"/>
          </a:xfrm>
        </p:spPr>
        <p:txBody>
          <a:bodyPr>
            <a:normAutofit/>
          </a:bodyPr>
          <a:lstStyle/>
          <a:p>
            <a:r>
              <a:rPr lang="en-US" sz="3200" dirty="0"/>
              <a:t>Discussion</a:t>
            </a:r>
          </a:p>
        </p:txBody>
      </p:sp>
      <p:sp>
        <p:nvSpPr>
          <p:cNvPr id="3" name="内容占位符 2">
            <a:extLst>
              <a:ext uri="{FF2B5EF4-FFF2-40B4-BE49-F238E27FC236}">
                <a16:creationId xmlns:a16="http://schemas.microsoft.com/office/drawing/2014/main" id="{355447FD-0595-4DCA-BF2C-8AF83E89286D}"/>
              </a:ext>
            </a:extLst>
          </p:cNvPr>
          <p:cNvSpPr>
            <a:spLocks noGrp="1"/>
          </p:cNvSpPr>
          <p:nvPr>
            <p:ph idx="1"/>
          </p:nvPr>
        </p:nvSpPr>
        <p:spPr>
          <a:xfrm>
            <a:off x="628650" y="895928"/>
            <a:ext cx="8155132" cy="5962072"/>
          </a:xfrm>
        </p:spPr>
        <p:txBody>
          <a:bodyPr>
            <a:normAutofit lnSpcReduction="10000"/>
          </a:bodyPr>
          <a:lstStyle/>
          <a:p>
            <a:r>
              <a:rPr lang="en-US" sz="2400" dirty="0" err="1">
                <a:solidFill>
                  <a:schemeClr val="bg1">
                    <a:lumMod val="50000"/>
                  </a:schemeClr>
                </a:solidFill>
              </a:rPr>
              <a:t>ComBat</a:t>
            </a:r>
            <a:r>
              <a:rPr lang="en-US" sz="2400" dirty="0">
                <a:solidFill>
                  <a:schemeClr val="bg1">
                    <a:lumMod val="50000"/>
                  </a:schemeClr>
                </a:solidFill>
              </a:rPr>
              <a:t> removes site effects on FC and network measures</a:t>
            </a:r>
          </a:p>
          <a:p>
            <a:pPr marL="517525" lvl="1"/>
            <a:r>
              <a:rPr lang="en-US" sz="2000" dirty="0">
                <a:solidFill>
                  <a:schemeClr val="bg1">
                    <a:lumMod val="50000"/>
                  </a:schemeClr>
                </a:solidFill>
              </a:rPr>
              <a:t>could be generalized to other neuroimaging data?</a:t>
            </a:r>
          </a:p>
          <a:p>
            <a:pPr>
              <a:spcBef>
                <a:spcPts val="1800"/>
              </a:spcBef>
            </a:pPr>
            <a:r>
              <a:rPr lang="en-US" sz="2400" dirty="0" err="1">
                <a:solidFill>
                  <a:schemeClr val="bg1">
                    <a:lumMod val="50000"/>
                  </a:schemeClr>
                </a:solidFill>
              </a:rPr>
              <a:t>ComBat</a:t>
            </a:r>
            <a:r>
              <a:rPr lang="en-US" sz="2400" dirty="0">
                <a:solidFill>
                  <a:schemeClr val="bg1">
                    <a:lumMod val="50000"/>
                  </a:schemeClr>
                </a:solidFill>
              </a:rPr>
              <a:t> strengthens anti-correlation between age &amp; network measures</a:t>
            </a:r>
          </a:p>
          <a:p>
            <a:pPr>
              <a:spcBef>
                <a:spcPts val="1800"/>
              </a:spcBef>
            </a:pPr>
            <a:r>
              <a:rPr lang="en-US" sz="2400" dirty="0">
                <a:solidFill>
                  <a:schemeClr val="bg1">
                    <a:lumMod val="50000"/>
                  </a:schemeClr>
                </a:solidFill>
              </a:rPr>
              <a:t>Wavelet coherence outperforms Pearson’s correlation</a:t>
            </a:r>
          </a:p>
          <a:p>
            <a:pPr marL="517525" lvl="1"/>
            <a:r>
              <a:rPr lang="en-US" sz="2000" dirty="0">
                <a:solidFill>
                  <a:schemeClr val="bg1">
                    <a:lumMod val="50000"/>
                  </a:schemeClr>
                </a:solidFill>
              </a:rPr>
              <a:t>Less difference in FC across sites without </a:t>
            </a:r>
            <a:r>
              <a:rPr lang="en-US" sz="2000" dirty="0" err="1">
                <a:solidFill>
                  <a:schemeClr val="bg1">
                    <a:lumMod val="50000"/>
                  </a:schemeClr>
                </a:solidFill>
              </a:rPr>
              <a:t>ComBat</a:t>
            </a:r>
            <a:endParaRPr lang="en-US" sz="2000" dirty="0">
              <a:solidFill>
                <a:schemeClr val="bg1">
                  <a:lumMod val="50000"/>
                </a:schemeClr>
              </a:solidFill>
            </a:endParaRPr>
          </a:p>
          <a:p>
            <a:pPr marL="517525" lvl="1"/>
            <a:r>
              <a:rPr lang="en-US" sz="2000" dirty="0">
                <a:solidFill>
                  <a:schemeClr val="bg1">
                    <a:lumMod val="50000"/>
                  </a:schemeClr>
                </a:solidFill>
              </a:rPr>
              <a:t>More significant “age – network measure” anti-correlation</a:t>
            </a:r>
          </a:p>
          <a:p>
            <a:pPr>
              <a:spcBef>
                <a:spcPts val="1800"/>
              </a:spcBef>
            </a:pPr>
            <a:r>
              <a:rPr lang="en-US" sz="2400" dirty="0">
                <a:solidFill>
                  <a:schemeClr val="bg1">
                    <a:lumMod val="50000"/>
                  </a:schemeClr>
                </a:solidFill>
              </a:rPr>
              <a:t>Functional parcellations (Power &amp; Gordon) outperform anatomical parcellation (AAL)</a:t>
            </a:r>
          </a:p>
          <a:p>
            <a:pPr marL="517525" lvl="1"/>
            <a:r>
              <a:rPr lang="en-US" sz="2000" dirty="0">
                <a:solidFill>
                  <a:schemeClr val="bg1">
                    <a:lumMod val="50000"/>
                  </a:schemeClr>
                </a:solidFill>
              </a:rPr>
              <a:t>AAL-based FC had more site effects without Combat</a:t>
            </a:r>
          </a:p>
          <a:p>
            <a:pPr marL="517525" lvl="1"/>
            <a:r>
              <a:rPr lang="en-US" sz="2000" dirty="0">
                <a:solidFill>
                  <a:schemeClr val="bg1">
                    <a:lumMod val="50000"/>
                  </a:schemeClr>
                </a:solidFill>
              </a:rPr>
              <a:t>AAL parcellation is less sensitive to underlying biological variability</a:t>
            </a:r>
          </a:p>
          <a:p>
            <a:pPr marL="738188" lvl="2"/>
            <a:r>
              <a:rPr lang="en-US" sz="1800" dirty="0">
                <a:solidFill>
                  <a:schemeClr val="bg1">
                    <a:lumMod val="50000"/>
                  </a:schemeClr>
                </a:solidFill>
              </a:rPr>
              <a:t>My thought: variability of anatomical-functional correspondence</a:t>
            </a:r>
          </a:p>
          <a:p>
            <a:pPr>
              <a:spcBef>
                <a:spcPts val="1800"/>
              </a:spcBef>
            </a:pPr>
            <a:r>
              <a:rPr lang="en-US" sz="2400" dirty="0"/>
              <a:t>My concern: how about relationships with other phenotypes?</a:t>
            </a:r>
          </a:p>
          <a:p>
            <a:pPr>
              <a:spcBef>
                <a:spcPts val="1800"/>
              </a:spcBef>
            </a:pPr>
            <a:r>
              <a:rPr lang="en-US" sz="2400" dirty="0"/>
              <a:t>My concern: how about multi-site datasets without prior harmonization?</a:t>
            </a:r>
          </a:p>
          <a:p>
            <a:endParaRPr lang="en-US" sz="2600" dirty="0"/>
          </a:p>
        </p:txBody>
      </p:sp>
    </p:spTree>
    <p:extLst>
      <p:ext uri="{BB962C8B-B14F-4D97-AF65-F5344CB8AC3E}">
        <p14:creationId xmlns:p14="http://schemas.microsoft.com/office/powerpoint/2010/main" val="3155275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673C-2581-4B50-99C8-EA7A43F5112F}"/>
              </a:ext>
            </a:extLst>
          </p:cNvPr>
          <p:cNvSpPr>
            <a:spLocks noGrp="1"/>
          </p:cNvSpPr>
          <p:nvPr>
            <p:ph type="title"/>
          </p:nvPr>
        </p:nvSpPr>
        <p:spPr>
          <a:xfrm>
            <a:off x="628650" y="365126"/>
            <a:ext cx="7886700" cy="567747"/>
          </a:xfrm>
        </p:spPr>
        <p:txBody>
          <a:bodyPr>
            <a:normAutofit/>
          </a:bodyPr>
          <a:lstStyle/>
          <a:p>
            <a:r>
              <a:rPr lang="en-US" sz="3200" dirty="0"/>
              <a:t>Collect data from multiple sites</a:t>
            </a:r>
          </a:p>
        </p:txBody>
      </p:sp>
      <p:sp>
        <p:nvSpPr>
          <p:cNvPr id="3" name="内容占位符 2">
            <a:extLst>
              <a:ext uri="{FF2B5EF4-FFF2-40B4-BE49-F238E27FC236}">
                <a16:creationId xmlns:a16="http://schemas.microsoft.com/office/drawing/2014/main" id="{2F5DE0B5-E337-4568-BABB-62113CFC46B5}"/>
              </a:ext>
            </a:extLst>
          </p:cNvPr>
          <p:cNvSpPr>
            <a:spLocks noGrp="1"/>
          </p:cNvSpPr>
          <p:nvPr>
            <p:ph idx="1"/>
          </p:nvPr>
        </p:nvSpPr>
        <p:spPr>
          <a:xfrm>
            <a:off x="628649" y="1173018"/>
            <a:ext cx="8118187" cy="5003945"/>
          </a:xfrm>
        </p:spPr>
        <p:txBody>
          <a:bodyPr/>
          <a:lstStyle/>
          <a:p>
            <a:r>
              <a:rPr lang="en-US" sz="2600" dirty="0">
                <a:solidFill>
                  <a:schemeClr val="bg1">
                    <a:lumMod val="50000"/>
                  </a:schemeClr>
                </a:solidFill>
              </a:rPr>
              <a:t>Rapidly recruit more subjects, increase statistical power</a:t>
            </a:r>
          </a:p>
          <a:p>
            <a:pPr marL="461963" lvl="1"/>
            <a:r>
              <a:rPr lang="en-US" sz="2200" dirty="0">
                <a:solidFill>
                  <a:schemeClr val="bg1">
                    <a:lumMod val="50000"/>
                  </a:schemeClr>
                </a:solidFill>
              </a:rPr>
              <a:t>e.g. rare disorder, generalization to diverse population</a:t>
            </a:r>
          </a:p>
          <a:p>
            <a:pPr>
              <a:spcBef>
                <a:spcPts val="2400"/>
              </a:spcBef>
            </a:pPr>
            <a:r>
              <a:rPr lang="en-US" sz="2600" dirty="0"/>
              <a:t>Introduce non-biological variability across sites/scanners.</a:t>
            </a:r>
          </a:p>
          <a:p>
            <a:pPr>
              <a:spcBef>
                <a:spcPts val="2400"/>
              </a:spcBef>
            </a:pPr>
            <a:r>
              <a:rPr lang="en-US" sz="2600" dirty="0">
                <a:solidFill>
                  <a:schemeClr val="bg1">
                    <a:lumMod val="50000"/>
                  </a:schemeClr>
                </a:solidFill>
              </a:rPr>
              <a:t>Variability not eliminated completely by standardization of acquisition parameters.</a:t>
            </a:r>
          </a:p>
          <a:p>
            <a:pPr>
              <a:spcBef>
                <a:spcPts val="2400"/>
              </a:spcBef>
            </a:pPr>
            <a:r>
              <a:rPr lang="en-US" sz="2600" dirty="0">
                <a:solidFill>
                  <a:schemeClr val="bg1">
                    <a:lumMod val="50000"/>
                  </a:schemeClr>
                </a:solidFill>
              </a:rPr>
              <a:t>Methods to remove site effects are needed.</a:t>
            </a:r>
          </a:p>
        </p:txBody>
      </p:sp>
    </p:spTree>
    <p:extLst>
      <p:ext uri="{BB962C8B-B14F-4D97-AF65-F5344CB8AC3E}">
        <p14:creationId xmlns:p14="http://schemas.microsoft.com/office/powerpoint/2010/main" val="742711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673C-2581-4B50-99C8-EA7A43F5112F}"/>
              </a:ext>
            </a:extLst>
          </p:cNvPr>
          <p:cNvSpPr>
            <a:spLocks noGrp="1"/>
          </p:cNvSpPr>
          <p:nvPr>
            <p:ph type="title"/>
          </p:nvPr>
        </p:nvSpPr>
        <p:spPr>
          <a:xfrm>
            <a:off x="628650" y="365126"/>
            <a:ext cx="7886700" cy="567747"/>
          </a:xfrm>
        </p:spPr>
        <p:txBody>
          <a:bodyPr>
            <a:normAutofit/>
          </a:bodyPr>
          <a:lstStyle/>
          <a:p>
            <a:r>
              <a:rPr lang="en-US" sz="3200" dirty="0"/>
              <a:t>Collect data from multiple sites</a:t>
            </a:r>
          </a:p>
        </p:txBody>
      </p:sp>
      <p:sp>
        <p:nvSpPr>
          <p:cNvPr id="3" name="内容占位符 2">
            <a:extLst>
              <a:ext uri="{FF2B5EF4-FFF2-40B4-BE49-F238E27FC236}">
                <a16:creationId xmlns:a16="http://schemas.microsoft.com/office/drawing/2014/main" id="{2F5DE0B5-E337-4568-BABB-62113CFC46B5}"/>
              </a:ext>
            </a:extLst>
          </p:cNvPr>
          <p:cNvSpPr>
            <a:spLocks noGrp="1"/>
          </p:cNvSpPr>
          <p:nvPr>
            <p:ph idx="1"/>
          </p:nvPr>
        </p:nvSpPr>
        <p:spPr>
          <a:xfrm>
            <a:off x="628649" y="1173018"/>
            <a:ext cx="8118187" cy="5003945"/>
          </a:xfrm>
        </p:spPr>
        <p:txBody>
          <a:bodyPr/>
          <a:lstStyle/>
          <a:p>
            <a:r>
              <a:rPr lang="en-US" sz="2600" dirty="0">
                <a:solidFill>
                  <a:schemeClr val="bg1">
                    <a:lumMod val="50000"/>
                  </a:schemeClr>
                </a:solidFill>
              </a:rPr>
              <a:t>Rapidly recruit more subjects, increase statistical power</a:t>
            </a:r>
          </a:p>
          <a:p>
            <a:pPr marL="461963" lvl="1"/>
            <a:r>
              <a:rPr lang="en-US" sz="2200" dirty="0">
                <a:solidFill>
                  <a:schemeClr val="bg1">
                    <a:lumMod val="50000"/>
                  </a:schemeClr>
                </a:solidFill>
              </a:rPr>
              <a:t>e.g. rare disorder, generalization to diverse population</a:t>
            </a:r>
          </a:p>
          <a:p>
            <a:pPr>
              <a:spcBef>
                <a:spcPts val="2400"/>
              </a:spcBef>
            </a:pPr>
            <a:r>
              <a:rPr lang="en-US" sz="2600" dirty="0">
                <a:solidFill>
                  <a:schemeClr val="bg1">
                    <a:lumMod val="50000"/>
                  </a:schemeClr>
                </a:solidFill>
              </a:rPr>
              <a:t>Introduce non-biological variability across sites/scanners.</a:t>
            </a:r>
          </a:p>
          <a:p>
            <a:pPr>
              <a:spcBef>
                <a:spcPts val="2400"/>
              </a:spcBef>
            </a:pPr>
            <a:r>
              <a:rPr lang="en-US" sz="2600" dirty="0"/>
              <a:t>Variability not eliminated completely by standardization of acquisition parameters.</a:t>
            </a:r>
          </a:p>
          <a:p>
            <a:pPr>
              <a:spcBef>
                <a:spcPts val="2400"/>
              </a:spcBef>
            </a:pPr>
            <a:r>
              <a:rPr lang="en-US" sz="2600" dirty="0">
                <a:solidFill>
                  <a:schemeClr val="bg1">
                    <a:lumMod val="50000"/>
                  </a:schemeClr>
                </a:solidFill>
              </a:rPr>
              <a:t>Methods to remove site effects are needed.</a:t>
            </a:r>
          </a:p>
        </p:txBody>
      </p:sp>
    </p:spTree>
    <p:extLst>
      <p:ext uri="{BB962C8B-B14F-4D97-AF65-F5344CB8AC3E}">
        <p14:creationId xmlns:p14="http://schemas.microsoft.com/office/powerpoint/2010/main" val="252746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673C-2581-4B50-99C8-EA7A43F5112F}"/>
              </a:ext>
            </a:extLst>
          </p:cNvPr>
          <p:cNvSpPr>
            <a:spLocks noGrp="1"/>
          </p:cNvSpPr>
          <p:nvPr>
            <p:ph type="title"/>
          </p:nvPr>
        </p:nvSpPr>
        <p:spPr>
          <a:xfrm>
            <a:off x="628650" y="365126"/>
            <a:ext cx="7886700" cy="567747"/>
          </a:xfrm>
        </p:spPr>
        <p:txBody>
          <a:bodyPr>
            <a:normAutofit/>
          </a:bodyPr>
          <a:lstStyle/>
          <a:p>
            <a:r>
              <a:rPr lang="en-US" sz="3200" dirty="0"/>
              <a:t>Collect data from multiple sites</a:t>
            </a:r>
          </a:p>
        </p:txBody>
      </p:sp>
      <p:sp>
        <p:nvSpPr>
          <p:cNvPr id="3" name="内容占位符 2">
            <a:extLst>
              <a:ext uri="{FF2B5EF4-FFF2-40B4-BE49-F238E27FC236}">
                <a16:creationId xmlns:a16="http://schemas.microsoft.com/office/drawing/2014/main" id="{2F5DE0B5-E337-4568-BABB-62113CFC46B5}"/>
              </a:ext>
            </a:extLst>
          </p:cNvPr>
          <p:cNvSpPr>
            <a:spLocks noGrp="1"/>
          </p:cNvSpPr>
          <p:nvPr>
            <p:ph idx="1"/>
          </p:nvPr>
        </p:nvSpPr>
        <p:spPr>
          <a:xfrm>
            <a:off x="628649" y="1173018"/>
            <a:ext cx="8118187" cy="5003945"/>
          </a:xfrm>
        </p:spPr>
        <p:txBody>
          <a:bodyPr/>
          <a:lstStyle/>
          <a:p>
            <a:r>
              <a:rPr lang="en-US" sz="2600" dirty="0">
                <a:solidFill>
                  <a:schemeClr val="bg1">
                    <a:lumMod val="50000"/>
                  </a:schemeClr>
                </a:solidFill>
              </a:rPr>
              <a:t>Rapidly recruit more subjects, increase statistical power</a:t>
            </a:r>
          </a:p>
          <a:p>
            <a:pPr marL="461963" lvl="1"/>
            <a:r>
              <a:rPr lang="en-US" sz="2200" dirty="0">
                <a:solidFill>
                  <a:schemeClr val="bg1">
                    <a:lumMod val="50000"/>
                  </a:schemeClr>
                </a:solidFill>
              </a:rPr>
              <a:t>e.g. rare disorder, generalization to diverse population</a:t>
            </a:r>
          </a:p>
          <a:p>
            <a:pPr>
              <a:spcBef>
                <a:spcPts val="2400"/>
              </a:spcBef>
            </a:pPr>
            <a:r>
              <a:rPr lang="en-US" sz="2600" dirty="0">
                <a:solidFill>
                  <a:schemeClr val="bg1">
                    <a:lumMod val="50000"/>
                  </a:schemeClr>
                </a:solidFill>
              </a:rPr>
              <a:t>Introduce non-biological variability across sites/scanners.</a:t>
            </a:r>
          </a:p>
          <a:p>
            <a:pPr>
              <a:spcBef>
                <a:spcPts val="2400"/>
              </a:spcBef>
            </a:pPr>
            <a:r>
              <a:rPr lang="en-US" sz="2600" dirty="0">
                <a:solidFill>
                  <a:schemeClr val="bg1">
                    <a:lumMod val="50000"/>
                  </a:schemeClr>
                </a:solidFill>
              </a:rPr>
              <a:t>Variability not eliminated completely by standardization of acquisition parameters.</a:t>
            </a:r>
          </a:p>
          <a:p>
            <a:pPr>
              <a:spcBef>
                <a:spcPts val="2400"/>
              </a:spcBef>
            </a:pPr>
            <a:r>
              <a:rPr lang="en-US" sz="2600" dirty="0"/>
              <a:t>Methods to remove site effects are needed.</a:t>
            </a:r>
          </a:p>
        </p:txBody>
      </p:sp>
    </p:spTree>
    <p:extLst>
      <p:ext uri="{BB962C8B-B14F-4D97-AF65-F5344CB8AC3E}">
        <p14:creationId xmlns:p14="http://schemas.microsoft.com/office/powerpoint/2010/main" val="4048124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7C95B4-C44B-4F9E-9449-713478247C84}"/>
              </a:ext>
            </a:extLst>
          </p:cNvPr>
          <p:cNvSpPr>
            <a:spLocks noGrp="1"/>
          </p:cNvSpPr>
          <p:nvPr>
            <p:ph type="title"/>
          </p:nvPr>
        </p:nvSpPr>
        <p:spPr>
          <a:xfrm>
            <a:off x="628650" y="365127"/>
            <a:ext cx="7886700" cy="576982"/>
          </a:xfrm>
        </p:spPr>
        <p:txBody>
          <a:bodyPr>
            <a:normAutofit/>
          </a:bodyPr>
          <a:lstStyle/>
          <a:p>
            <a:r>
              <a:rPr lang="en-US" sz="3200" dirty="0"/>
              <a:t>Two main objectives of this paper</a:t>
            </a:r>
          </a:p>
        </p:txBody>
      </p:sp>
      <p:sp>
        <p:nvSpPr>
          <p:cNvPr id="3" name="内容占位符 2">
            <a:extLst>
              <a:ext uri="{FF2B5EF4-FFF2-40B4-BE49-F238E27FC236}">
                <a16:creationId xmlns:a16="http://schemas.microsoft.com/office/drawing/2014/main" id="{DCB04975-1162-4636-B547-72922E543172}"/>
              </a:ext>
            </a:extLst>
          </p:cNvPr>
          <p:cNvSpPr>
            <a:spLocks noGrp="1"/>
          </p:cNvSpPr>
          <p:nvPr>
            <p:ph idx="1"/>
          </p:nvPr>
        </p:nvSpPr>
        <p:spPr>
          <a:xfrm>
            <a:off x="628649" y="1136073"/>
            <a:ext cx="8025823" cy="5040890"/>
          </a:xfrm>
        </p:spPr>
        <p:txBody>
          <a:bodyPr/>
          <a:lstStyle/>
          <a:p>
            <a:r>
              <a:rPr lang="en-US" sz="2600" dirty="0"/>
              <a:t>Whether the method they used (</a:t>
            </a:r>
            <a:r>
              <a:rPr lang="en-US" sz="2600" dirty="0" err="1"/>
              <a:t>ComBat</a:t>
            </a:r>
            <a:r>
              <a:rPr lang="en-US" sz="2600" dirty="0"/>
              <a:t>; Johnson2007) can remove site effects in functional connectivity?</a:t>
            </a:r>
          </a:p>
          <a:p>
            <a:pPr marL="573088" lvl="1"/>
            <a:r>
              <a:rPr lang="en-US" sz="2200" dirty="0"/>
              <a:t>Under 2 FC metrics x 3 parcellations</a:t>
            </a:r>
          </a:p>
          <a:p>
            <a:pPr marL="858838" lvl="2"/>
            <a:r>
              <a:rPr lang="en-US" sz="1800" dirty="0"/>
              <a:t>FC metrics: Pearson’s r, wavelet coherence</a:t>
            </a:r>
          </a:p>
          <a:p>
            <a:pPr marL="858838" lvl="2"/>
            <a:r>
              <a:rPr lang="en-US" sz="1800" dirty="0"/>
              <a:t>Parcellations: AAL, Power2011, Gordon2016</a:t>
            </a:r>
          </a:p>
          <a:p>
            <a:pPr>
              <a:spcBef>
                <a:spcPts val="2400"/>
              </a:spcBef>
            </a:pPr>
            <a:r>
              <a:rPr lang="en-US" sz="2600" dirty="0">
                <a:solidFill>
                  <a:schemeClr val="bg1">
                    <a:lumMod val="50000"/>
                  </a:schemeClr>
                </a:solidFill>
              </a:rPr>
              <a:t>Does </a:t>
            </a:r>
            <a:r>
              <a:rPr lang="en-US" sz="2600" dirty="0" err="1">
                <a:solidFill>
                  <a:schemeClr val="bg1">
                    <a:lumMod val="50000"/>
                  </a:schemeClr>
                </a:solidFill>
              </a:rPr>
              <a:t>ComBat</a:t>
            </a:r>
            <a:r>
              <a:rPr lang="en-US" sz="2600" dirty="0">
                <a:solidFill>
                  <a:schemeClr val="bg1">
                    <a:lumMod val="50000"/>
                  </a:schemeClr>
                </a:solidFill>
              </a:rPr>
              <a:t> preserve negative correlation between age and network metrics?</a:t>
            </a:r>
          </a:p>
          <a:p>
            <a:pPr marL="573088" lvl="1"/>
            <a:r>
              <a:rPr lang="en-US" sz="2200" dirty="0">
                <a:solidFill>
                  <a:schemeClr val="bg1">
                    <a:lumMod val="50000"/>
                  </a:schemeClr>
                </a:solidFill>
              </a:rPr>
              <a:t>Network metrics: DMN network connectivity, DMN </a:t>
            </a:r>
            <a:r>
              <a:rPr lang="en-US" sz="2200" dirty="0" err="1">
                <a:solidFill>
                  <a:schemeClr val="bg1">
                    <a:lumMod val="50000"/>
                  </a:schemeClr>
                </a:solidFill>
              </a:rPr>
              <a:t>nodel</a:t>
            </a:r>
            <a:r>
              <a:rPr lang="en-US" sz="2200" dirty="0">
                <a:solidFill>
                  <a:schemeClr val="bg1">
                    <a:lumMod val="50000"/>
                  </a:schemeClr>
                </a:solidFill>
              </a:rPr>
              <a:t> strength, weighted DMN local efficiency, weighted global efficiency.</a:t>
            </a:r>
          </a:p>
          <a:p>
            <a:endParaRPr lang="en-US" dirty="0"/>
          </a:p>
        </p:txBody>
      </p:sp>
    </p:spTree>
    <p:extLst>
      <p:ext uri="{BB962C8B-B14F-4D97-AF65-F5344CB8AC3E}">
        <p14:creationId xmlns:p14="http://schemas.microsoft.com/office/powerpoint/2010/main" val="389585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7C95B4-C44B-4F9E-9449-713478247C84}"/>
              </a:ext>
            </a:extLst>
          </p:cNvPr>
          <p:cNvSpPr>
            <a:spLocks noGrp="1"/>
          </p:cNvSpPr>
          <p:nvPr>
            <p:ph type="title"/>
          </p:nvPr>
        </p:nvSpPr>
        <p:spPr>
          <a:xfrm>
            <a:off x="628650" y="365127"/>
            <a:ext cx="7886700" cy="576982"/>
          </a:xfrm>
        </p:spPr>
        <p:txBody>
          <a:bodyPr>
            <a:normAutofit/>
          </a:bodyPr>
          <a:lstStyle/>
          <a:p>
            <a:r>
              <a:rPr lang="en-US" sz="3200" dirty="0"/>
              <a:t>Two main objectives of this paper</a:t>
            </a:r>
          </a:p>
        </p:txBody>
      </p:sp>
      <p:sp>
        <p:nvSpPr>
          <p:cNvPr id="3" name="内容占位符 2">
            <a:extLst>
              <a:ext uri="{FF2B5EF4-FFF2-40B4-BE49-F238E27FC236}">
                <a16:creationId xmlns:a16="http://schemas.microsoft.com/office/drawing/2014/main" id="{DCB04975-1162-4636-B547-72922E543172}"/>
              </a:ext>
            </a:extLst>
          </p:cNvPr>
          <p:cNvSpPr>
            <a:spLocks noGrp="1"/>
          </p:cNvSpPr>
          <p:nvPr>
            <p:ph idx="1"/>
          </p:nvPr>
        </p:nvSpPr>
        <p:spPr>
          <a:xfrm>
            <a:off x="628649" y="1136073"/>
            <a:ext cx="8025823" cy="5040890"/>
          </a:xfrm>
        </p:spPr>
        <p:txBody>
          <a:bodyPr/>
          <a:lstStyle/>
          <a:p>
            <a:r>
              <a:rPr lang="en-US" sz="2600" dirty="0">
                <a:solidFill>
                  <a:schemeClr val="bg1">
                    <a:lumMod val="50000"/>
                  </a:schemeClr>
                </a:solidFill>
              </a:rPr>
              <a:t>Whether the method they used (</a:t>
            </a:r>
            <a:r>
              <a:rPr lang="en-US" sz="2600" dirty="0" err="1">
                <a:solidFill>
                  <a:schemeClr val="bg1">
                    <a:lumMod val="50000"/>
                  </a:schemeClr>
                </a:solidFill>
              </a:rPr>
              <a:t>ComBat</a:t>
            </a:r>
            <a:r>
              <a:rPr lang="en-US" sz="2600" dirty="0">
                <a:solidFill>
                  <a:schemeClr val="bg1">
                    <a:lumMod val="50000"/>
                  </a:schemeClr>
                </a:solidFill>
              </a:rPr>
              <a:t>; Johnson2007) can remove site effects in functional connectivity?</a:t>
            </a:r>
          </a:p>
          <a:p>
            <a:pPr marL="573088" lvl="1"/>
            <a:r>
              <a:rPr lang="en-US" sz="2200" dirty="0">
                <a:solidFill>
                  <a:schemeClr val="bg1">
                    <a:lumMod val="50000"/>
                  </a:schemeClr>
                </a:solidFill>
              </a:rPr>
              <a:t>Under 2 FC metrics x 3 parcellations</a:t>
            </a:r>
          </a:p>
          <a:p>
            <a:pPr marL="858838" lvl="2"/>
            <a:r>
              <a:rPr lang="en-US" sz="1800" dirty="0">
                <a:solidFill>
                  <a:schemeClr val="bg1">
                    <a:lumMod val="50000"/>
                  </a:schemeClr>
                </a:solidFill>
              </a:rPr>
              <a:t>FC metrics: Pearson’s r, wavelet coherence</a:t>
            </a:r>
          </a:p>
          <a:p>
            <a:pPr marL="858838" lvl="2"/>
            <a:r>
              <a:rPr lang="en-US" sz="1800" dirty="0">
                <a:solidFill>
                  <a:schemeClr val="bg1">
                    <a:lumMod val="50000"/>
                  </a:schemeClr>
                </a:solidFill>
              </a:rPr>
              <a:t>Parcellations: AAL, Power2011, Gordon2016</a:t>
            </a:r>
          </a:p>
          <a:p>
            <a:pPr>
              <a:spcBef>
                <a:spcPts val="2400"/>
              </a:spcBef>
            </a:pPr>
            <a:r>
              <a:rPr lang="en-US" sz="2600" dirty="0"/>
              <a:t>Does </a:t>
            </a:r>
            <a:r>
              <a:rPr lang="en-US" sz="2600" dirty="0" err="1"/>
              <a:t>ComBat</a:t>
            </a:r>
            <a:r>
              <a:rPr lang="en-US" sz="2600" dirty="0"/>
              <a:t> preserve negative correlation between age and network metrics?</a:t>
            </a:r>
          </a:p>
          <a:p>
            <a:pPr marL="573088" lvl="1"/>
            <a:r>
              <a:rPr lang="en-US" sz="2200" dirty="0"/>
              <a:t>Network metrics: DMN network connectivity, DMN </a:t>
            </a:r>
            <a:r>
              <a:rPr lang="en-US" sz="2200" dirty="0" err="1"/>
              <a:t>nodel</a:t>
            </a:r>
            <a:r>
              <a:rPr lang="en-US" sz="2200" dirty="0"/>
              <a:t> strength, weighted DMN local efficiency, weighted global efficiency.</a:t>
            </a:r>
          </a:p>
          <a:p>
            <a:endParaRPr lang="en-US" dirty="0"/>
          </a:p>
        </p:txBody>
      </p:sp>
    </p:spTree>
    <p:extLst>
      <p:ext uri="{BB962C8B-B14F-4D97-AF65-F5344CB8AC3E}">
        <p14:creationId xmlns:p14="http://schemas.microsoft.com/office/powerpoint/2010/main" val="1708941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5A030F-1BEC-48C7-B3E8-B4EEADCE6494}"/>
              </a:ext>
            </a:extLst>
          </p:cNvPr>
          <p:cNvSpPr>
            <a:spLocks noGrp="1"/>
          </p:cNvSpPr>
          <p:nvPr>
            <p:ph type="title"/>
          </p:nvPr>
        </p:nvSpPr>
        <p:spPr>
          <a:xfrm>
            <a:off x="628650" y="365127"/>
            <a:ext cx="7886700" cy="540038"/>
          </a:xfrm>
        </p:spPr>
        <p:txBody>
          <a:bodyPr>
            <a:normAutofit/>
          </a:bodyPr>
          <a:lstStyle/>
          <a:p>
            <a:r>
              <a:rPr lang="en-US" sz="3200" dirty="0"/>
              <a:t>Datasets</a:t>
            </a:r>
          </a:p>
        </p:txBody>
      </p:sp>
      <p:sp>
        <p:nvSpPr>
          <p:cNvPr id="3" name="内容占位符 2">
            <a:extLst>
              <a:ext uri="{FF2B5EF4-FFF2-40B4-BE49-F238E27FC236}">
                <a16:creationId xmlns:a16="http://schemas.microsoft.com/office/drawing/2014/main" id="{AE232732-A413-4BAD-8CA2-DB0AF3C7A90B}"/>
              </a:ext>
            </a:extLst>
          </p:cNvPr>
          <p:cNvSpPr>
            <a:spLocks noGrp="1"/>
          </p:cNvSpPr>
          <p:nvPr>
            <p:ph idx="1"/>
          </p:nvPr>
        </p:nvSpPr>
        <p:spPr>
          <a:xfrm>
            <a:off x="628649" y="1136073"/>
            <a:ext cx="8090477" cy="5040890"/>
          </a:xfrm>
        </p:spPr>
        <p:txBody>
          <a:bodyPr/>
          <a:lstStyle/>
          <a:p>
            <a:r>
              <a:rPr lang="en-US" sz="2600" dirty="0"/>
              <a:t>Subjects</a:t>
            </a:r>
          </a:p>
          <a:p>
            <a:pPr marL="517525" lvl="1"/>
            <a:r>
              <a:rPr lang="en-US" sz="2200" dirty="0"/>
              <a:t>228 subjects: 189 MDD (major depressive disorder) + 39 healthy</a:t>
            </a:r>
          </a:p>
          <a:p>
            <a:pPr marL="517525" lvl="1"/>
            <a:r>
              <a:rPr lang="en-US" sz="2200" dirty="0"/>
              <a:t>age: 18-65</a:t>
            </a:r>
          </a:p>
          <a:p>
            <a:pPr marL="517525" lvl="1"/>
            <a:r>
              <a:rPr lang="en-US" sz="2200" dirty="0"/>
              <a:t>4 sites: CU </a:t>
            </a:r>
            <a:r>
              <a:rPr lang="en-US" sz="1800" dirty="0">
                <a:solidFill>
                  <a:schemeClr val="bg2">
                    <a:lumMod val="50000"/>
                  </a:schemeClr>
                </a:solidFill>
              </a:rPr>
              <a:t>(Columbia University)</a:t>
            </a:r>
            <a:r>
              <a:rPr lang="en-US" sz="2200" dirty="0"/>
              <a:t>, MGH, TX </a:t>
            </a:r>
            <a:r>
              <a:rPr lang="en-US" sz="1800" dirty="0">
                <a:solidFill>
                  <a:schemeClr val="bg2">
                    <a:lumMod val="50000"/>
                  </a:schemeClr>
                </a:solidFill>
              </a:rPr>
              <a:t>(Texas Southwestern Medical Center)</a:t>
            </a:r>
            <a:r>
              <a:rPr lang="en-US" sz="2200" dirty="0"/>
              <a:t>, UM </a:t>
            </a:r>
            <a:r>
              <a:rPr lang="en-US" sz="1800" dirty="0">
                <a:solidFill>
                  <a:schemeClr val="bg2">
                    <a:lumMod val="50000"/>
                  </a:schemeClr>
                </a:solidFill>
              </a:rPr>
              <a:t>(University of Michigan)</a:t>
            </a:r>
          </a:p>
          <a:p>
            <a:pPr marL="517525" lvl="1"/>
            <a:r>
              <a:rPr lang="en-US" sz="2200" dirty="0"/>
              <a:t>harmonized across sites before data collection</a:t>
            </a:r>
          </a:p>
          <a:p>
            <a:pPr>
              <a:spcBef>
                <a:spcPts val="2400"/>
              </a:spcBef>
            </a:pPr>
            <a:r>
              <a:rPr lang="en-US" dirty="0">
                <a:solidFill>
                  <a:schemeClr val="bg1">
                    <a:lumMod val="50000"/>
                  </a:schemeClr>
                </a:solidFill>
              </a:rPr>
              <a:t>fMRI Preprocessing</a:t>
            </a:r>
          </a:p>
          <a:p>
            <a:pPr marL="517525" lvl="1"/>
            <a:r>
              <a:rPr lang="en-US" sz="2200" dirty="0" err="1">
                <a:solidFill>
                  <a:schemeClr val="bg1">
                    <a:lumMod val="50000"/>
                  </a:schemeClr>
                </a:solidFill>
              </a:rPr>
              <a:t>Deconfounding</a:t>
            </a:r>
            <a:r>
              <a:rPr lang="en-US" sz="2200" dirty="0">
                <a:solidFill>
                  <a:schemeClr val="bg1">
                    <a:lumMod val="50000"/>
                  </a:schemeClr>
                </a:solidFill>
              </a:rPr>
              <a:t>: 36 regressors (6 motion + GS + WM + CSF, derivative, quadratic term, derivative of quadratic term)</a:t>
            </a:r>
          </a:p>
          <a:p>
            <a:pPr marL="517525" lvl="1"/>
            <a:r>
              <a:rPr lang="en-US" sz="2200" dirty="0">
                <a:solidFill>
                  <a:schemeClr val="bg1">
                    <a:lumMod val="50000"/>
                  </a:schemeClr>
                </a:solidFill>
              </a:rPr>
              <a:t>Alignment to a population-specific template</a:t>
            </a:r>
          </a:p>
          <a:p>
            <a:pPr marL="517525" lvl="1"/>
            <a:r>
              <a:rPr lang="en-US" sz="2200" dirty="0">
                <a:solidFill>
                  <a:schemeClr val="bg1">
                    <a:lumMod val="50000"/>
                  </a:schemeClr>
                </a:solidFill>
              </a:rPr>
              <a:t>Bandpass filtering: 0.01-0.08Hz</a:t>
            </a:r>
          </a:p>
          <a:p>
            <a:pPr marL="517525" lvl="1"/>
            <a:r>
              <a:rPr lang="en-US" sz="2200" dirty="0">
                <a:solidFill>
                  <a:schemeClr val="bg1">
                    <a:lumMod val="50000"/>
                  </a:schemeClr>
                </a:solidFill>
              </a:rPr>
              <a:t>Smooth: 6mm FWHM</a:t>
            </a:r>
          </a:p>
          <a:p>
            <a:pPr marL="517525" lvl="1"/>
            <a:endParaRPr lang="en-US" dirty="0"/>
          </a:p>
          <a:p>
            <a:endParaRPr lang="en-US" dirty="0"/>
          </a:p>
        </p:txBody>
      </p:sp>
    </p:spTree>
    <p:extLst>
      <p:ext uri="{BB962C8B-B14F-4D97-AF65-F5344CB8AC3E}">
        <p14:creationId xmlns:p14="http://schemas.microsoft.com/office/powerpoint/2010/main" val="3350992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5A030F-1BEC-48C7-B3E8-B4EEADCE6494}"/>
              </a:ext>
            </a:extLst>
          </p:cNvPr>
          <p:cNvSpPr>
            <a:spLocks noGrp="1"/>
          </p:cNvSpPr>
          <p:nvPr>
            <p:ph type="title"/>
          </p:nvPr>
        </p:nvSpPr>
        <p:spPr>
          <a:xfrm>
            <a:off x="628650" y="365127"/>
            <a:ext cx="7886700" cy="540038"/>
          </a:xfrm>
        </p:spPr>
        <p:txBody>
          <a:bodyPr>
            <a:normAutofit/>
          </a:bodyPr>
          <a:lstStyle/>
          <a:p>
            <a:r>
              <a:rPr lang="en-US" sz="3200" dirty="0"/>
              <a:t>Datasets</a:t>
            </a:r>
          </a:p>
        </p:txBody>
      </p:sp>
      <p:sp>
        <p:nvSpPr>
          <p:cNvPr id="3" name="内容占位符 2">
            <a:extLst>
              <a:ext uri="{FF2B5EF4-FFF2-40B4-BE49-F238E27FC236}">
                <a16:creationId xmlns:a16="http://schemas.microsoft.com/office/drawing/2014/main" id="{AE232732-A413-4BAD-8CA2-DB0AF3C7A90B}"/>
              </a:ext>
            </a:extLst>
          </p:cNvPr>
          <p:cNvSpPr>
            <a:spLocks noGrp="1"/>
          </p:cNvSpPr>
          <p:nvPr>
            <p:ph idx="1"/>
          </p:nvPr>
        </p:nvSpPr>
        <p:spPr>
          <a:xfrm>
            <a:off x="628649" y="1136073"/>
            <a:ext cx="8090477" cy="5040890"/>
          </a:xfrm>
        </p:spPr>
        <p:txBody>
          <a:bodyPr/>
          <a:lstStyle/>
          <a:p>
            <a:r>
              <a:rPr lang="en-US" sz="2600" dirty="0">
                <a:solidFill>
                  <a:schemeClr val="bg1">
                    <a:lumMod val="50000"/>
                  </a:schemeClr>
                </a:solidFill>
              </a:rPr>
              <a:t>Subjects</a:t>
            </a:r>
          </a:p>
          <a:p>
            <a:pPr marL="517525" lvl="1"/>
            <a:r>
              <a:rPr lang="en-US" sz="2200" dirty="0">
                <a:solidFill>
                  <a:schemeClr val="bg1">
                    <a:lumMod val="50000"/>
                  </a:schemeClr>
                </a:solidFill>
              </a:rPr>
              <a:t>228 subjects: 189 MDD (major depressive disorder) + 39 healthy</a:t>
            </a:r>
          </a:p>
          <a:p>
            <a:pPr marL="517525" lvl="1"/>
            <a:r>
              <a:rPr lang="en-US" sz="2200" dirty="0">
                <a:solidFill>
                  <a:schemeClr val="bg1">
                    <a:lumMod val="50000"/>
                  </a:schemeClr>
                </a:solidFill>
              </a:rPr>
              <a:t>age: 18-65</a:t>
            </a:r>
          </a:p>
          <a:p>
            <a:pPr marL="517525" lvl="1"/>
            <a:r>
              <a:rPr lang="en-US" sz="2200" dirty="0">
                <a:solidFill>
                  <a:schemeClr val="bg1">
                    <a:lumMod val="50000"/>
                  </a:schemeClr>
                </a:solidFill>
              </a:rPr>
              <a:t>4 sites: CU </a:t>
            </a:r>
            <a:r>
              <a:rPr lang="en-US" sz="1800" dirty="0">
                <a:solidFill>
                  <a:schemeClr val="bg1">
                    <a:lumMod val="50000"/>
                  </a:schemeClr>
                </a:solidFill>
              </a:rPr>
              <a:t>(Columbia University)</a:t>
            </a:r>
            <a:r>
              <a:rPr lang="en-US" sz="2200" dirty="0">
                <a:solidFill>
                  <a:schemeClr val="bg1">
                    <a:lumMod val="50000"/>
                  </a:schemeClr>
                </a:solidFill>
              </a:rPr>
              <a:t>, MGH, TX </a:t>
            </a:r>
            <a:r>
              <a:rPr lang="en-US" sz="1800" dirty="0">
                <a:solidFill>
                  <a:schemeClr val="bg1">
                    <a:lumMod val="50000"/>
                  </a:schemeClr>
                </a:solidFill>
              </a:rPr>
              <a:t>(Texas Southwestern Medical Center)</a:t>
            </a:r>
            <a:r>
              <a:rPr lang="en-US" sz="2200" dirty="0">
                <a:solidFill>
                  <a:schemeClr val="bg1">
                    <a:lumMod val="50000"/>
                  </a:schemeClr>
                </a:solidFill>
              </a:rPr>
              <a:t>, UM </a:t>
            </a:r>
            <a:r>
              <a:rPr lang="en-US" sz="1800" dirty="0">
                <a:solidFill>
                  <a:schemeClr val="bg1">
                    <a:lumMod val="50000"/>
                  </a:schemeClr>
                </a:solidFill>
              </a:rPr>
              <a:t>(University of Michigan)</a:t>
            </a:r>
          </a:p>
          <a:p>
            <a:pPr marL="517525" lvl="1"/>
            <a:r>
              <a:rPr lang="en-US" sz="2200" dirty="0">
                <a:solidFill>
                  <a:schemeClr val="bg1">
                    <a:lumMod val="50000"/>
                  </a:schemeClr>
                </a:solidFill>
              </a:rPr>
              <a:t>harmonized across sites before data collection</a:t>
            </a:r>
          </a:p>
          <a:p>
            <a:pPr>
              <a:spcBef>
                <a:spcPts val="2400"/>
              </a:spcBef>
            </a:pPr>
            <a:r>
              <a:rPr lang="en-US" dirty="0"/>
              <a:t>fMRI Preprocessing</a:t>
            </a:r>
          </a:p>
          <a:p>
            <a:pPr marL="517525" lvl="1"/>
            <a:r>
              <a:rPr lang="en-US" sz="2200" dirty="0" err="1"/>
              <a:t>Deconfounding</a:t>
            </a:r>
            <a:r>
              <a:rPr lang="en-US" sz="2200" dirty="0"/>
              <a:t>: 36 regressors (6 motion + GS + WM + CSF, derivative, quadratic term, derivative of quadratic term)</a:t>
            </a:r>
          </a:p>
          <a:p>
            <a:pPr marL="517525" lvl="1"/>
            <a:r>
              <a:rPr lang="en-US" sz="2200" dirty="0"/>
              <a:t>Alignment to a population-specific template</a:t>
            </a:r>
          </a:p>
          <a:p>
            <a:pPr marL="517525" lvl="1"/>
            <a:r>
              <a:rPr lang="en-US" sz="2200" dirty="0"/>
              <a:t>Bandpass filtering: 0.01-0.08Hz</a:t>
            </a:r>
          </a:p>
          <a:p>
            <a:pPr marL="517525" lvl="1"/>
            <a:r>
              <a:rPr lang="en-US" sz="2200" dirty="0"/>
              <a:t>Smooth: 6mm FWHM</a:t>
            </a:r>
          </a:p>
          <a:p>
            <a:pPr marL="517525" lvl="1"/>
            <a:endParaRPr lang="en-US" dirty="0"/>
          </a:p>
          <a:p>
            <a:endParaRPr lang="en-US" dirty="0"/>
          </a:p>
        </p:txBody>
      </p:sp>
    </p:spTree>
    <p:extLst>
      <p:ext uri="{BB962C8B-B14F-4D97-AF65-F5344CB8AC3E}">
        <p14:creationId xmlns:p14="http://schemas.microsoft.com/office/powerpoint/2010/main" val="2443637033"/>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686</TotalTime>
  <Words>4094</Words>
  <Application>Microsoft Office PowerPoint</Application>
  <PresentationFormat>全屏显示(4:3)</PresentationFormat>
  <Paragraphs>368</Paragraphs>
  <Slides>29</Slides>
  <Notes>28</Notes>
  <HiddenSlides>1</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29</vt:i4>
      </vt:variant>
    </vt:vector>
  </HeadingPairs>
  <TitlesOfParts>
    <vt:vector size="36" baseType="lpstr">
      <vt:lpstr>等线</vt:lpstr>
      <vt:lpstr>等线 Light</vt:lpstr>
      <vt:lpstr>Arial</vt:lpstr>
      <vt:lpstr>Calibri</vt:lpstr>
      <vt:lpstr>Calibri Light</vt:lpstr>
      <vt:lpstr>Cambria Math</vt:lpstr>
      <vt:lpstr>Office 主题​​</vt:lpstr>
      <vt:lpstr>Statistical harmonization corrects site effects in functional connectivity measurements from multi-site fMRI data</vt:lpstr>
      <vt:lpstr>Collect data from multiple sites</vt:lpstr>
      <vt:lpstr>Collect data from multiple sites</vt:lpstr>
      <vt:lpstr>Collect data from multiple sites</vt:lpstr>
      <vt:lpstr>Collect data from multiple sites</vt:lpstr>
      <vt:lpstr>Two main objectives of this paper</vt:lpstr>
      <vt:lpstr>Two main objectives of this paper</vt:lpstr>
      <vt:lpstr>Datasets</vt:lpstr>
      <vt:lpstr>Datasets</vt:lpstr>
      <vt:lpstr>Parcellations &amp; FC metrics</vt:lpstr>
      <vt:lpstr>Parcellations &amp; FC metrics</vt:lpstr>
      <vt:lpstr>Wavelet Coherence</vt:lpstr>
      <vt:lpstr>ComBat – model site effects</vt:lpstr>
      <vt:lpstr>ComBat – model site effects</vt:lpstr>
      <vt:lpstr>EB procedure of ComBat</vt:lpstr>
      <vt:lpstr>EB procedure of ComBat</vt:lpstr>
      <vt:lpstr>Test significance of site effects   - Kruskal-Wallis test</vt:lpstr>
      <vt:lpstr>Test significance of site effects   - Kruskal-Wallis test</vt:lpstr>
      <vt:lpstr>Network measures (used to test relationship with age)</vt:lpstr>
      <vt:lpstr>Results – FC difference among sites were removed after ComBat</vt:lpstr>
      <vt:lpstr>Results – FC difference among sites were removed after ComBat</vt:lpstr>
      <vt:lpstr>Results – FC difference among sites were removed after ComBat</vt:lpstr>
      <vt:lpstr>Results – FC difference among sites were removed after ComBat</vt:lpstr>
      <vt:lpstr>Results – preserved “age - network measure” relationships</vt:lpstr>
      <vt:lpstr>Results – preserved “age - network measure” relationships</vt:lpstr>
      <vt:lpstr>Discussion</vt:lpstr>
      <vt:lpstr>Discussion</vt:lpstr>
      <vt:lpstr>Discussion</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harmonization corrects site effects in functional connectivity measurements from multi-site fMRI data</dc:title>
  <dc:creator>Li Jingwei</dc:creator>
  <cp:lastModifiedBy>Li Jingwei</cp:lastModifiedBy>
  <cp:revision>320</cp:revision>
  <dcterms:created xsi:type="dcterms:W3CDTF">2018-07-29T06:55:14Z</dcterms:created>
  <dcterms:modified xsi:type="dcterms:W3CDTF">2018-07-30T06:44:11Z</dcterms:modified>
</cp:coreProperties>
</file>